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3"/>
  </p:notesMasterIdLst>
  <p:handoutMasterIdLst>
    <p:handoutMasterId r:id="rId34"/>
  </p:handoutMasterIdLst>
  <p:sldIdLst>
    <p:sldId id="301" r:id="rId5"/>
    <p:sldId id="303" r:id="rId6"/>
    <p:sldId id="8189" r:id="rId7"/>
    <p:sldId id="8164" r:id="rId8"/>
    <p:sldId id="8163" r:id="rId9"/>
    <p:sldId id="8191" r:id="rId10"/>
    <p:sldId id="306" r:id="rId11"/>
    <p:sldId id="307" r:id="rId12"/>
    <p:sldId id="304" r:id="rId13"/>
    <p:sldId id="305" r:id="rId14"/>
    <p:sldId id="8270" r:id="rId15"/>
    <p:sldId id="8285" r:id="rId16"/>
    <p:sldId id="308" r:id="rId17"/>
    <p:sldId id="8271" r:id="rId18"/>
    <p:sldId id="8272" r:id="rId19"/>
    <p:sldId id="8273" r:id="rId20"/>
    <p:sldId id="8274" r:id="rId21"/>
    <p:sldId id="8275" r:id="rId22"/>
    <p:sldId id="8286" r:id="rId23"/>
    <p:sldId id="8277" r:id="rId24"/>
    <p:sldId id="8278" r:id="rId25"/>
    <p:sldId id="8279" r:id="rId26"/>
    <p:sldId id="8280" r:id="rId27"/>
    <p:sldId id="8281" r:id="rId28"/>
    <p:sldId id="8282" r:id="rId29"/>
    <p:sldId id="8276" r:id="rId30"/>
    <p:sldId id="8284" r:id="rId31"/>
    <p:sldId id="8283" r:id="rId32"/>
  </p:sldIdLst>
  <p:sldSz cx="9144000" cy="5143500" type="screen16x9"/>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49">
          <p15:clr>
            <a:srgbClr val="A4A3A4"/>
          </p15:clr>
        </p15:guide>
        <p15:guide id="3" orient="horz" pos="3588">
          <p15:clr>
            <a:srgbClr val="A4A3A4"/>
          </p15:clr>
        </p15:guide>
        <p15:guide id="4" orient="horz" pos="1117">
          <p15:clr>
            <a:srgbClr val="A4A3A4"/>
          </p15:clr>
        </p15:guide>
        <p15:guide id="5" orient="horz" pos="1145">
          <p15:clr>
            <a:srgbClr val="A4A3A4"/>
          </p15:clr>
        </p15:guide>
        <p15:guide id="6" orient="horz" pos="3967">
          <p15:clr>
            <a:srgbClr val="A4A3A4"/>
          </p15:clr>
        </p15:guide>
        <p15:guide id="7" pos="2880">
          <p15:clr>
            <a:srgbClr val="A4A3A4"/>
          </p15:clr>
        </p15:guide>
        <p15:guide id="8" pos="246">
          <p15:clr>
            <a:srgbClr val="A4A3A4"/>
          </p15:clr>
        </p15:guide>
        <p15:guide id="9" pos="5526">
          <p15:clr>
            <a:srgbClr val="A4A3A4"/>
          </p15:clr>
        </p15:guide>
        <p15:guide id="10" pos="2832">
          <p15:clr>
            <a:srgbClr val="A4A3A4"/>
          </p15:clr>
        </p15:guide>
        <p15:guide id="11" pos="2928">
          <p15:clr>
            <a:srgbClr val="A4A3A4"/>
          </p15:clr>
        </p15:guide>
        <p15:guide id="12" orient="horz" pos="1620">
          <p15:clr>
            <a:srgbClr val="A4A3A4"/>
          </p15:clr>
        </p15:guide>
        <p15:guide id="13" orient="horz" pos="562">
          <p15:clr>
            <a:srgbClr val="A4A3A4"/>
          </p15:clr>
        </p15:guide>
        <p15:guide id="14" orient="horz" pos="2691">
          <p15:clr>
            <a:srgbClr val="A4A3A4"/>
          </p15:clr>
        </p15:guide>
        <p15:guide id="15" orient="horz" pos="838">
          <p15:clr>
            <a:srgbClr val="A4A3A4"/>
          </p15:clr>
        </p15:guide>
        <p15:guide id="16" orient="horz" pos="859">
          <p15:clr>
            <a:srgbClr val="A4A3A4"/>
          </p15:clr>
        </p15:guide>
        <p15:guide id="17" orient="horz" pos="2975">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05500"/>
    <a:srgbClr val="00A8E1"/>
    <a:srgbClr val="D8D8D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89" autoAdjust="0"/>
    <p:restoredTop sz="94660"/>
  </p:normalViewPr>
  <p:slideViewPr>
    <p:cSldViewPr snapToGrid="0" snapToObjects="1" showGuides="1">
      <p:cViewPr>
        <p:scale>
          <a:sx n="150" d="100"/>
          <a:sy n="150" d="100"/>
        </p:scale>
        <p:origin x="1038" y="-78"/>
      </p:cViewPr>
      <p:guideLst>
        <p:guide orient="horz" pos="2160"/>
        <p:guide orient="horz" pos="749"/>
        <p:guide orient="horz" pos="3588"/>
        <p:guide orient="horz" pos="1117"/>
        <p:guide orient="horz" pos="1145"/>
        <p:guide orient="horz" pos="3967"/>
        <p:guide pos="2880"/>
        <p:guide pos="246"/>
        <p:guide pos="5526"/>
        <p:guide pos="2832"/>
        <p:guide pos="2928"/>
        <p:guide orient="horz" pos="1620"/>
        <p:guide orient="horz" pos="562"/>
        <p:guide orient="horz" pos="2691"/>
        <p:guide orient="horz" pos="838"/>
        <p:guide orient="horz" pos="859"/>
        <p:guide orient="horz" pos="2975"/>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90" d="100"/>
          <a:sy n="90" d="100"/>
        </p:scale>
        <p:origin x="-3762"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8B996-5007-435D-B60F-DE2E9A053339}" type="doc">
      <dgm:prSet loTypeId="urn:microsoft.com/office/officeart/2005/8/layout/pyramid3" loCatId="pyramid" qsTypeId="urn:microsoft.com/office/officeart/2005/8/quickstyle/simple1" qsCatId="simple" csTypeId="urn:microsoft.com/office/officeart/2005/8/colors/accent1_2" csCatId="accent1" phldr="1"/>
      <dgm:spPr/>
    </dgm:pt>
    <dgm:pt modelId="{1075D2D7-131D-40FD-8C67-DD42AA18E3C3}">
      <dgm:prSet phldrT="[Text]" custT="1"/>
      <dgm:spPr>
        <a:scene3d>
          <a:camera prst="orthographicFront"/>
          <a:lightRig rig="threePt" dir="t"/>
        </a:scene3d>
        <a:sp3d>
          <a:bevelT/>
        </a:sp3d>
      </dgm:spPr>
      <dgm:t>
        <a:bodyPr/>
        <a:lstStyle/>
        <a:p>
          <a:r>
            <a:rPr lang="en-US" sz="700" b="1" dirty="0"/>
            <a:t>Natural gas combustion</a:t>
          </a:r>
        </a:p>
      </dgm:t>
    </dgm:pt>
    <dgm:pt modelId="{E9CC762B-5B3F-4932-AEAB-2FF4E2E68EB4}" type="parTrans" cxnId="{C13C130C-7C54-4498-A97A-A02E4F77E021}">
      <dgm:prSet/>
      <dgm:spPr/>
      <dgm:t>
        <a:bodyPr/>
        <a:lstStyle/>
        <a:p>
          <a:endParaRPr lang="en-US" sz="2400" b="1"/>
        </a:p>
      </dgm:t>
    </dgm:pt>
    <dgm:pt modelId="{63B6E3A8-6371-48AD-B1BF-3C32B1410E6D}" type="sibTrans" cxnId="{C13C130C-7C54-4498-A97A-A02E4F77E021}">
      <dgm:prSet/>
      <dgm:spPr/>
      <dgm:t>
        <a:bodyPr/>
        <a:lstStyle/>
        <a:p>
          <a:endParaRPr lang="en-US" sz="2400" b="1"/>
        </a:p>
      </dgm:t>
    </dgm:pt>
    <dgm:pt modelId="{A9A9A175-91A1-493A-AFAF-E9F42566D3AF}">
      <dgm:prSet custT="1"/>
      <dgm:spPr>
        <a:solidFill>
          <a:schemeClr val="tx2">
            <a:lumMod val="60000"/>
            <a:lumOff val="40000"/>
          </a:schemeClr>
        </a:solidFill>
        <a:scene3d>
          <a:camera prst="orthographicFront"/>
          <a:lightRig rig="threePt" dir="t"/>
        </a:scene3d>
        <a:sp3d>
          <a:bevelT/>
        </a:sp3d>
      </dgm:spPr>
      <dgm:t>
        <a:bodyPr/>
        <a:lstStyle/>
        <a:p>
          <a:r>
            <a:rPr lang="en-US" sz="700" b="1" dirty="0"/>
            <a:t>Steam sold (BTU)</a:t>
          </a:r>
          <a:endParaRPr lang="en-US" sz="600" b="1" dirty="0"/>
        </a:p>
      </dgm:t>
    </dgm:pt>
    <dgm:pt modelId="{1AEABB21-1FF0-44EB-BC86-00A57BEA66AC}" type="parTrans" cxnId="{4C2963FF-0177-4D6A-94AC-9E57A46FF439}">
      <dgm:prSet/>
      <dgm:spPr/>
      <dgm:t>
        <a:bodyPr/>
        <a:lstStyle/>
        <a:p>
          <a:endParaRPr lang="en-US" sz="2400" b="1"/>
        </a:p>
      </dgm:t>
    </dgm:pt>
    <dgm:pt modelId="{1F2471DB-198C-4DAF-9DBA-9D40FB7ACB1C}" type="sibTrans" cxnId="{4C2963FF-0177-4D6A-94AC-9E57A46FF439}">
      <dgm:prSet/>
      <dgm:spPr/>
      <dgm:t>
        <a:bodyPr/>
        <a:lstStyle/>
        <a:p>
          <a:endParaRPr lang="en-US" sz="2400" b="1"/>
        </a:p>
      </dgm:t>
    </dgm:pt>
    <dgm:pt modelId="{44074C52-92B2-45D8-874B-9A0C96A93648}">
      <dgm:prSet custT="1"/>
      <dgm:spPr>
        <a:solidFill>
          <a:schemeClr val="accent1"/>
        </a:solidFill>
        <a:scene3d>
          <a:camera prst="orthographicFront"/>
          <a:lightRig rig="threePt" dir="t"/>
        </a:scene3d>
        <a:sp3d>
          <a:bevelT/>
        </a:sp3d>
      </dgm:spPr>
      <dgm:t>
        <a:bodyPr/>
        <a:lstStyle/>
        <a:p>
          <a:r>
            <a:rPr lang="en-US" sz="700" b="1" dirty="0"/>
            <a:t>Cogen system (natural gas)</a:t>
          </a:r>
        </a:p>
      </dgm:t>
    </dgm:pt>
    <dgm:pt modelId="{693D2A06-26DE-459A-B80E-476CD09AB65C}" type="parTrans" cxnId="{BD5EA3AD-68B7-4B5A-809B-D5BD833D053D}">
      <dgm:prSet/>
      <dgm:spPr/>
      <dgm:t>
        <a:bodyPr/>
        <a:lstStyle/>
        <a:p>
          <a:endParaRPr lang="en-US" sz="2400" b="1"/>
        </a:p>
      </dgm:t>
    </dgm:pt>
    <dgm:pt modelId="{DF0F53B7-E14E-4FD2-8900-FD595ABDB0DD}" type="sibTrans" cxnId="{BD5EA3AD-68B7-4B5A-809B-D5BD833D053D}">
      <dgm:prSet/>
      <dgm:spPr/>
      <dgm:t>
        <a:bodyPr/>
        <a:lstStyle/>
        <a:p>
          <a:endParaRPr lang="en-US" sz="2400" b="1"/>
        </a:p>
      </dgm:t>
    </dgm:pt>
    <dgm:pt modelId="{8B303BB8-529A-4298-934C-DC56CF4B7FAE}">
      <dgm:prSet custT="1"/>
      <dgm:spPr>
        <a:solidFill>
          <a:schemeClr val="tx2">
            <a:lumMod val="60000"/>
            <a:lumOff val="40000"/>
          </a:schemeClr>
        </a:solidFill>
        <a:scene3d>
          <a:camera prst="orthographicFront"/>
          <a:lightRig rig="threePt" dir="t"/>
        </a:scene3d>
        <a:sp3d>
          <a:bevelT/>
        </a:sp3d>
      </dgm:spPr>
      <dgm:t>
        <a:bodyPr/>
        <a:lstStyle/>
        <a:p>
          <a:endParaRPr lang="en-US" sz="700" b="1" dirty="0"/>
        </a:p>
      </dgm:t>
    </dgm:pt>
    <dgm:pt modelId="{C0A79602-B113-42CB-9950-33122C0755CD}" type="parTrans" cxnId="{0DAEA739-F935-4B71-9DAB-88070DE7F761}">
      <dgm:prSet/>
      <dgm:spPr/>
      <dgm:t>
        <a:bodyPr/>
        <a:lstStyle/>
        <a:p>
          <a:endParaRPr lang="en-US" sz="2400" b="1"/>
        </a:p>
      </dgm:t>
    </dgm:pt>
    <dgm:pt modelId="{AFBC2EEF-1764-4A13-8054-87351C1CD1A6}" type="sibTrans" cxnId="{0DAEA739-F935-4B71-9DAB-88070DE7F761}">
      <dgm:prSet/>
      <dgm:spPr/>
      <dgm:t>
        <a:bodyPr/>
        <a:lstStyle/>
        <a:p>
          <a:endParaRPr lang="en-US" sz="2400" b="1"/>
        </a:p>
      </dgm:t>
    </dgm:pt>
    <dgm:pt modelId="{420F21F2-48AA-4AF5-A213-2DDF0C7013F0}">
      <dgm:prSet custT="1"/>
      <dgm:spPr>
        <a:solidFill>
          <a:schemeClr val="accent4">
            <a:lumMod val="60000"/>
            <a:lumOff val="40000"/>
          </a:schemeClr>
        </a:solidFill>
        <a:scene3d>
          <a:camera prst="orthographicFront"/>
          <a:lightRig rig="threePt" dir="t"/>
        </a:scene3d>
        <a:sp3d>
          <a:bevelT/>
        </a:sp3d>
      </dgm:spPr>
      <dgm:t>
        <a:bodyPr/>
        <a:lstStyle/>
        <a:p>
          <a:endParaRPr lang="en-US" sz="700" b="1" dirty="0"/>
        </a:p>
      </dgm:t>
    </dgm:pt>
    <dgm:pt modelId="{053118F1-15A0-4714-BBF0-EE9E1C57FCF4}" type="parTrans" cxnId="{4AA5CBD7-856F-41D0-9EFA-F74BD2F9F208}">
      <dgm:prSet/>
      <dgm:spPr/>
      <dgm:t>
        <a:bodyPr/>
        <a:lstStyle/>
        <a:p>
          <a:endParaRPr lang="en-US" sz="2400" b="1"/>
        </a:p>
      </dgm:t>
    </dgm:pt>
    <dgm:pt modelId="{5DDA0E24-1D92-4188-A009-6B0BA27748A5}" type="sibTrans" cxnId="{4AA5CBD7-856F-41D0-9EFA-F74BD2F9F208}">
      <dgm:prSet/>
      <dgm:spPr/>
      <dgm:t>
        <a:bodyPr/>
        <a:lstStyle/>
        <a:p>
          <a:endParaRPr lang="en-US" sz="2400" b="1"/>
        </a:p>
      </dgm:t>
    </dgm:pt>
    <dgm:pt modelId="{61ED9BCD-E756-4783-A9EC-84AD9ABEDF68}">
      <dgm:prSet custT="1"/>
      <dgm:spPr>
        <a:solidFill>
          <a:schemeClr val="accent1"/>
        </a:solidFill>
        <a:scene3d>
          <a:camera prst="orthographicFront"/>
          <a:lightRig rig="threePt" dir="t"/>
        </a:scene3d>
        <a:sp3d>
          <a:bevelT/>
        </a:sp3d>
      </dgm:spPr>
      <dgm:t>
        <a:bodyPr/>
        <a:lstStyle/>
        <a:p>
          <a:endParaRPr lang="en-US" sz="700" b="1" dirty="0"/>
        </a:p>
      </dgm:t>
    </dgm:pt>
    <dgm:pt modelId="{BD760691-58AE-403A-A4C8-DEFF5A2A2AD6}" type="parTrans" cxnId="{499C6ABA-892E-4634-8365-7B8390441B51}">
      <dgm:prSet/>
      <dgm:spPr/>
      <dgm:t>
        <a:bodyPr/>
        <a:lstStyle/>
        <a:p>
          <a:endParaRPr lang="en-US" sz="2400" b="1"/>
        </a:p>
      </dgm:t>
    </dgm:pt>
    <dgm:pt modelId="{5CC9EC91-8863-4BE0-B259-3CAE367366B4}" type="sibTrans" cxnId="{499C6ABA-892E-4634-8365-7B8390441B51}">
      <dgm:prSet/>
      <dgm:spPr/>
      <dgm:t>
        <a:bodyPr/>
        <a:lstStyle/>
        <a:p>
          <a:endParaRPr lang="en-US" sz="2400" b="1"/>
        </a:p>
      </dgm:t>
    </dgm:pt>
    <dgm:pt modelId="{2A9B27EB-D4B2-4137-A911-15E26DA082DF}">
      <dgm:prSet custT="1"/>
      <dgm:spPr>
        <a:solidFill>
          <a:schemeClr val="tx2">
            <a:lumMod val="60000"/>
            <a:lumOff val="40000"/>
          </a:schemeClr>
        </a:solidFill>
        <a:scene3d>
          <a:camera prst="orthographicFront"/>
          <a:lightRig rig="threePt" dir="t"/>
        </a:scene3d>
        <a:sp3d>
          <a:bevelT/>
        </a:sp3d>
      </dgm:spPr>
      <dgm:t>
        <a:bodyPr/>
        <a:lstStyle/>
        <a:p>
          <a:endParaRPr lang="en-US" sz="700" b="1" dirty="0"/>
        </a:p>
      </dgm:t>
    </dgm:pt>
    <dgm:pt modelId="{289A891B-C0C4-467D-BD72-428544104D1C}" type="parTrans" cxnId="{355C08D8-AC94-49E1-8C4C-581C85EA4AE8}">
      <dgm:prSet/>
      <dgm:spPr/>
      <dgm:t>
        <a:bodyPr/>
        <a:lstStyle/>
        <a:p>
          <a:endParaRPr lang="en-US" sz="2400" b="1"/>
        </a:p>
      </dgm:t>
    </dgm:pt>
    <dgm:pt modelId="{35CBAB5D-8839-4662-858C-309536BB3C4B}" type="sibTrans" cxnId="{355C08D8-AC94-49E1-8C4C-581C85EA4AE8}">
      <dgm:prSet/>
      <dgm:spPr/>
      <dgm:t>
        <a:bodyPr/>
        <a:lstStyle/>
        <a:p>
          <a:endParaRPr lang="en-US" sz="2400" b="1"/>
        </a:p>
      </dgm:t>
    </dgm:pt>
    <dgm:pt modelId="{0B177DDA-2016-4FF0-B3E6-4998A5423E78}">
      <dgm:prSet custT="1"/>
      <dgm:spPr>
        <a:solidFill>
          <a:schemeClr val="accent4">
            <a:lumMod val="60000"/>
            <a:lumOff val="40000"/>
          </a:schemeClr>
        </a:solidFill>
        <a:scene3d>
          <a:camera prst="orthographicFront"/>
          <a:lightRig rig="threePt" dir="t"/>
        </a:scene3d>
        <a:sp3d>
          <a:bevelT/>
        </a:sp3d>
      </dgm:spPr>
      <dgm:t>
        <a:bodyPr/>
        <a:lstStyle/>
        <a:p>
          <a:endParaRPr lang="en-US" sz="700" b="1" dirty="0"/>
        </a:p>
      </dgm:t>
    </dgm:pt>
    <dgm:pt modelId="{3899F0A9-80EF-43E4-8B93-8CC2CFC98055}" type="parTrans" cxnId="{AA0175A6-1791-4E40-866C-2EE267E75417}">
      <dgm:prSet/>
      <dgm:spPr/>
      <dgm:t>
        <a:bodyPr/>
        <a:lstStyle/>
        <a:p>
          <a:endParaRPr lang="en-US" sz="2400" b="1"/>
        </a:p>
      </dgm:t>
    </dgm:pt>
    <dgm:pt modelId="{25F52C31-ADB9-4F69-9310-00B2616FAAF7}" type="sibTrans" cxnId="{AA0175A6-1791-4E40-866C-2EE267E75417}">
      <dgm:prSet/>
      <dgm:spPr/>
      <dgm:t>
        <a:bodyPr/>
        <a:lstStyle/>
        <a:p>
          <a:endParaRPr lang="en-US" sz="2400" b="1"/>
        </a:p>
      </dgm:t>
    </dgm:pt>
    <dgm:pt modelId="{5656BF40-01D6-4FEE-8039-68A2872EE3D4}">
      <dgm:prSet custT="1"/>
      <dgm:spPr>
        <a:solidFill>
          <a:schemeClr val="accent4">
            <a:lumMod val="60000"/>
            <a:lumOff val="40000"/>
          </a:schemeClr>
        </a:solidFill>
        <a:scene3d>
          <a:camera prst="orthographicFront"/>
          <a:lightRig rig="threePt" dir="t"/>
        </a:scene3d>
        <a:sp3d>
          <a:bevelT/>
        </a:sp3d>
      </dgm:spPr>
      <dgm:t>
        <a:bodyPr/>
        <a:lstStyle/>
        <a:p>
          <a:endParaRPr lang="en-US" sz="700" b="1" dirty="0"/>
        </a:p>
      </dgm:t>
    </dgm:pt>
    <dgm:pt modelId="{0A500169-3D49-4C35-8E33-A1117E03BDE5}" type="parTrans" cxnId="{525AE11C-E101-4B91-A489-0C5A0C6DC2B0}">
      <dgm:prSet/>
      <dgm:spPr/>
      <dgm:t>
        <a:bodyPr/>
        <a:lstStyle/>
        <a:p>
          <a:endParaRPr lang="en-US" sz="2400" b="1"/>
        </a:p>
      </dgm:t>
    </dgm:pt>
    <dgm:pt modelId="{24619E57-858A-45BB-90F0-A4A54F8AD665}" type="sibTrans" cxnId="{525AE11C-E101-4B91-A489-0C5A0C6DC2B0}">
      <dgm:prSet/>
      <dgm:spPr/>
      <dgm:t>
        <a:bodyPr/>
        <a:lstStyle/>
        <a:p>
          <a:endParaRPr lang="en-US" sz="2400" b="1"/>
        </a:p>
      </dgm:t>
    </dgm:pt>
    <dgm:pt modelId="{42B9BEF7-B428-4E9D-8E7D-058D69B34315}">
      <dgm:prSet custT="1"/>
      <dgm:spPr>
        <a:solidFill>
          <a:schemeClr val="tx2">
            <a:lumMod val="60000"/>
            <a:lumOff val="40000"/>
          </a:schemeClr>
        </a:solidFill>
        <a:scene3d>
          <a:camera prst="orthographicFront"/>
          <a:lightRig rig="threePt" dir="t"/>
        </a:scene3d>
        <a:sp3d>
          <a:bevelT/>
        </a:sp3d>
      </dgm:spPr>
      <dgm:t>
        <a:bodyPr/>
        <a:lstStyle/>
        <a:p>
          <a:endParaRPr lang="en-US" sz="700" b="1" dirty="0"/>
        </a:p>
      </dgm:t>
    </dgm:pt>
    <dgm:pt modelId="{16BBF79A-15D1-4397-AD44-E884F347A5A8}" type="parTrans" cxnId="{7512DF62-E19A-46B8-A040-5B8BC0A66BA5}">
      <dgm:prSet/>
      <dgm:spPr/>
      <dgm:t>
        <a:bodyPr/>
        <a:lstStyle/>
        <a:p>
          <a:endParaRPr lang="en-US" sz="2400" b="1"/>
        </a:p>
      </dgm:t>
    </dgm:pt>
    <dgm:pt modelId="{9F2AAE81-96A3-47D5-9E61-0DE727D73187}" type="sibTrans" cxnId="{7512DF62-E19A-46B8-A040-5B8BC0A66BA5}">
      <dgm:prSet/>
      <dgm:spPr/>
      <dgm:t>
        <a:bodyPr/>
        <a:lstStyle/>
        <a:p>
          <a:endParaRPr lang="en-US" sz="2400" b="1"/>
        </a:p>
      </dgm:t>
    </dgm:pt>
    <dgm:pt modelId="{4808C2F4-0E9D-477B-82B6-2E529C33B8C4}">
      <dgm:prSet custT="1"/>
      <dgm:spPr>
        <a:solidFill>
          <a:schemeClr val="accent4">
            <a:lumMod val="60000"/>
            <a:lumOff val="40000"/>
          </a:schemeClr>
        </a:solidFill>
        <a:scene3d>
          <a:camera prst="orthographicFront"/>
          <a:lightRig rig="threePt" dir="t"/>
        </a:scene3d>
        <a:sp3d>
          <a:bevelT/>
        </a:sp3d>
      </dgm:spPr>
      <dgm:t>
        <a:bodyPr/>
        <a:lstStyle/>
        <a:p>
          <a:endParaRPr lang="en-US" sz="700" b="1" dirty="0"/>
        </a:p>
      </dgm:t>
    </dgm:pt>
    <dgm:pt modelId="{7D227D97-B555-482B-86C9-606F778A1F2A}" type="parTrans" cxnId="{3EFE20DB-A3D0-4AF8-9B5D-4CE31B36C097}">
      <dgm:prSet/>
      <dgm:spPr/>
      <dgm:t>
        <a:bodyPr/>
        <a:lstStyle/>
        <a:p>
          <a:endParaRPr lang="en-US" sz="2400" b="1"/>
        </a:p>
      </dgm:t>
    </dgm:pt>
    <dgm:pt modelId="{4963B93D-0B7D-4B43-8E87-9AED724788E1}" type="sibTrans" cxnId="{3EFE20DB-A3D0-4AF8-9B5D-4CE31B36C097}">
      <dgm:prSet/>
      <dgm:spPr/>
      <dgm:t>
        <a:bodyPr/>
        <a:lstStyle/>
        <a:p>
          <a:endParaRPr lang="en-US" sz="2400" b="1"/>
        </a:p>
      </dgm:t>
    </dgm:pt>
    <dgm:pt modelId="{10E17155-C23E-417E-B63E-26A02CF57A0B}">
      <dgm:prSet custT="1"/>
      <dgm:spPr>
        <a:solidFill>
          <a:schemeClr val="accent4">
            <a:lumMod val="60000"/>
            <a:lumOff val="40000"/>
          </a:schemeClr>
        </a:solidFill>
        <a:scene3d>
          <a:camera prst="orthographicFront"/>
          <a:lightRig rig="threePt" dir="t"/>
        </a:scene3d>
        <a:sp3d>
          <a:bevelT/>
        </a:sp3d>
      </dgm:spPr>
      <dgm:t>
        <a:bodyPr/>
        <a:lstStyle/>
        <a:p>
          <a:endParaRPr lang="en-US" sz="700" b="1" dirty="0"/>
        </a:p>
      </dgm:t>
    </dgm:pt>
    <dgm:pt modelId="{56B3C525-83A9-4C95-A977-1D7719F6BD4E}" type="parTrans" cxnId="{EA4113C7-03E3-4E11-991D-48C44B2FEDB4}">
      <dgm:prSet/>
      <dgm:spPr/>
      <dgm:t>
        <a:bodyPr/>
        <a:lstStyle/>
        <a:p>
          <a:endParaRPr lang="en-US" sz="2400" b="1"/>
        </a:p>
      </dgm:t>
    </dgm:pt>
    <dgm:pt modelId="{B627D47B-B460-4C55-B06A-65603C367B1E}" type="sibTrans" cxnId="{EA4113C7-03E3-4E11-991D-48C44B2FEDB4}">
      <dgm:prSet/>
      <dgm:spPr/>
      <dgm:t>
        <a:bodyPr/>
        <a:lstStyle/>
        <a:p>
          <a:endParaRPr lang="en-US" sz="2400" b="1"/>
        </a:p>
      </dgm:t>
    </dgm:pt>
    <dgm:pt modelId="{5CB8EC1C-26F7-437D-9C39-588841D12BC8}">
      <dgm:prSet custT="1"/>
      <dgm:spPr>
        <a:solidFill>
          <a:schemeClr val="accent4">
            <a:lumMod val="60000"/>
            <a:lumOff val="40000"/>
          </a:schemeClr>
        </a:solidFill>
        <a:scene3d>
          <a:camera prst="orthographicFront"/>
          <a:lightRig rig="threePt" dir="t"/>
        </a:scene3d>
        <a:sp3d>
          <a:bevelT/>
        </a:sp3d>
      </dgm:spPr>
      <dgm:t>
        <a:bodyPr/>
        <a:lstStyle/>
        <a:p>
          <a:endParaRPr lang="en-US" sz="700" b="1" dirty="0"/>
        </a:p>
      </dgm:t>
    </dgm:pt>
    <dgm:pt modelId="{C64BCD6C-B93D-443A-A083-3A39DF8D6155}" type="parTrans" cxnId="{D3178637-F044-455C-BEBB-EDC9575156E1}">
      <dgm:prSet/>
      <dgm:spPr/>
      <dgm:t>
        <a:bodyPr/>
        <a:lstStyle/>
        <a:p>
          <a:endParaRPr lang="en-US" sz="2400" b="1"/>
        </a:p>
      </dgm:t>
    </dgm:pt>
    <dgm:pt modelId="{28A8AC12-0434-4378-BBCC-71891B8B72B0}" type="sibTrans" cxnId="{D3178637-F044-455C-BEBB-EDC9575156E1}">
      <dgm:prSet/>
      <dgm:spPr/>
      <dgm:t>
        <a:bodyPr/>
        <a:lstStyle/>
        <a:p>
          <a:endParaRPr lang="en-US" sz="2400" b="1"/>
        </a:p>
      </dgm:t>
    </dgm:pt>
    <dgm:pt modelId="{0A7C34BA-4D5C-46DA-9D33-EB5EC750E1F2}">
      <dgm:prSet custT="1"/>
      <dgm:spPr>
        <a:solidFill>
          <a:schemeClr val="tx2">
            <a:lumMod val="60000"/>
            <a:lumOff val="40000"/>
          </a:schemeClr>
        </a:solidFill>
        <a:scene3d>
          <a:camera prst="orthographicFront"/>
          <a:lightRig rig="threePt" dir="t"/>
        </a:scene3d>
        <a:sp3d>
          <a:bevelT/>
        </a:sp3d>
      </dgm:spPr>
      <dgm:t>
        <a:bodyPr/>
        <a:lstStyle/>
        <a:p>
          <a:endParaRPr lang="en-US" sz="700" b="1" dirty="0"/>
        </a:p>
      </dgm:t>
    </dgm:pt>
    <dgm:pt modelId="{018826E5-F599-45AE-9D90-FEDFA147C855}" type="sibTrans" cxnId="{E52F5AD6-841B-4AF2-A287-1E29E5FCFF31}">
      <dgm:prSet/>
      <dgm:spPr/>
      <dgm:t>
        <a:bodyPr/>
        <a:lstStyle/>
        <a:p>
          <a:endParaRPr lang="en-US" sz="2400" b="1"/>
        </a:p>
      </dgm:t>
    </dgm:pt>
    <dgm:pt modelId="{696AF258-7238-4D25-B438-5DB4404B1A28}" type="parTrans" cxnId="{E52F5AD6-841B-4AF2-A287-1E29E5FCFF31}">
      <dgm:prSet/>
      <dgm:spPr/>
      <dgm:t>
        <a:bodyPr/>
        <a:lstStyle/>
        <a:p>
          <a:endParaRPr lang="en-US" sz="2400" b="1"/>
        </a:p>
      </dgm:t>
    </dgm:pt>
    <dgm:pt modelId="{70B5550A-6A9E-4467-B3C0-164AD0273585}" type="pres">
      <dgm:prSet presAssocID="{3038B996-5007-435D-B60F-DE2E9A053339}" presName="Name0" presStyleCnt="0">
        <dgm:presLayoutVars>
          <dgm:dir/>
          <dgm:animLvl val="lvl"/>
          <dgm:resizeHandles val="exact"/>
        </dgm:presLayoutVars>
      </dgm:prSet>
      <dgm:spPr/>
    </dgm:pt>
    <dgm:pt modelId="{418B4CD0-666A-4BB2-A71F-ED69FEF101B5}" type="pres">
      <dgm:prSet presAssocID="{1075D2D7-131D-40FD-8C67-DD42AA18E3C3}" presName="Name8" presStyleCnt="0"/>
      <dgm:spPr/>
    </dgm:pt>
    <dgm:pt modelId="{5F9307C4-68E1-49A8-9294-F742AC318CB8}" type="pres">
      <dgm:prSet presAssocID="{1075D2D7-131D-40FD-8C67-DD42AA18E3C3}" presName="level" presStyleLbl="node1" presStyleIdx="0" presStyleCnt="14">
        <dgm:presLayoutVars>
          <dgm:chMax val="1"/>
          <dgm:bulletEnabled val="1"/>
        </dgm:presLayoutVars>
      </dgm:prSet>
      <dgm:spPr/>
    </dgm:pt>
    <dgm:pt modelId="{D7B72254-0AB0-48AC-9A1C-C801BBA85E2B}" type="pres">
      <dgm:prSet presAssocID="{1075D2D7-131D-40FD-8C67-DD42AA18E3C3}" presName="levelTx" presStyleLbl="revTx" presStyleIdx="0" presStyleCnt="0">
        <dgm:presLayoutVars>
          <dgm:chMax val="1"/>
          <dgm:bulletEnabled val="1"/>
        </dgm:presLayoutVars>
      </dgm:prSet>
      <dgm:spPr/>
    </dgm:pt>
    <dgm:pt modelId="{9C35C0E0-F213-4F88-AB0E-F6D6BEC04EEA}" type="pres">
      <dgm:prSet presAssocID="{A9A9A175-91A1-493A-AFAF-E9F42566D3AF}" presName="Name8" presStyleCnt="0"/>
      <dgm:spPr/>
    </dgm:pt>
    <dgm:pt modelId="{3D1A953C-F0B0-47F2-BFE3-85651B1F80C5}" type="pres">
      <dgm:prSet presAssocID="{A9A9A175-91A1-493A-AFAF-E9F42566D3AF}" presName="level" presStyleLbl="node1" presStyleIdx="1" presStyleCnt="14">
        <dgm:presLayoutVars>
          <dgm:chMax val="1"/>
          <dgm:bulletEnabled val="1"/>
        </dgm:presLayoutVars>
      </dgm:prSet>
      <dgm:spPr/>
    </dgm:pt>
    <dgm:pt modelId="{BD18BFC8-184E-430E-8246-F5A7C9D1417D}" type="pres">
      <dgm:prSet presAssocID="{A9A9A175-91A1-493A-AFAF-E9F42566D3AF}" presName="levelTx" presStyleLbl="revTx" presStyleIdx="0" presStyleCnt="0">
        <dgm:presLayoutVars>
          <dgm:chMax val="1"/>
          <dgm:bulletEnabled val="1"/>
        </dgm:presLayoutVars>
      </dgm:prSet>
      <dgm:spPr/>
    </dgm:pt>
    <dgm:pt modelId="{4CD76FA4-BD10-4CC0-84F1-A61720E97CDE}" type="pres">
      <dgm:prSet presAssocID="{44074C52-92B2-45D8-874B-9A0C96A93648}" presName="Name8" presStyleCnt="0"/>
      <dgm:spPr/>
    </dgm:pt>
    <dgm:pt modelId="{BF4DA9A2-40CB-4151-9DEB-48A64A854BE1}" type="pres">
      <dgm:prSet presAssocID="{44074C52-92B2-45D8-874B-9A0C96A93648}" presName="level" presStyleLbl="node1" presStyleIdx="2" presStyleCnt="14">
        <dgm:presLayoutVars>
          <dgm:chMax val="1"/>
          <dgm:bulletEnabled val="1"/>
        </dgm:presLayoutVars>
      </dgm:prSet>
      <dgm:spPr/>
    </dgm:pt>
    <dgm:pt modelId="{E1A72D36-50D1-4A1D-850B-CB7B1098D94E}" type="pres">
      <dgm:prSet presAssocID="{44074C52-92B2-45D8-874B-9A0C96A93648}" presName="levelTx" presStyleLbl="revTx" presStyleIdx="0" presStyleCnt="0">
        <dgm:presLayoutVars>
          <dgm:chMax val="1"/>
          <dgm:bulletEnabled val="1"/>
        </dgm:presLayoutVars>
      </dgm:prSet>
      <dgm:spPr/>
    </dgm:pt>
    <dgm:pt modelId="{9E060749-DE95-48B5-91F6-BE18843AC1B1}" type="pres">
      <dgm:prSet presAssocID="{8B303BB8-529A-4298-934C-DC56CF4B7FAE}" presName="Name8" presStyleCnt="0"/>
      <dgm:spPr/>
    </dgm:pt>
    <dgm:pt modelId="{B38A94D0-0D84-4794-A123-79F1028E9479}" type="pres">
      <dgm:prSet presAssocID="{8B303BB8-529A-4298-934C-DC56CF4B7FAE}" presName="level" presStyleLbl="node1" presStyleIdx="3" presStyleCnt="14">
        <dgm:presLayoutVars>
          <dgm:chMax val="1"/>
          <dgm:bulletEnabled val="1"/>
        </dgm:presLayoutVars>
      </dgm:prSet>
      <dgm:spPr/>
    </dgm:pt>
    <dgm:pt modelId="{ADF3F62C-EA55-4114-A6A0-CB6072365CE4}" type="pres">
      <dgm:prSet presAssocID="{8B303BB8-529A-4298-934C-DC56CF4B7FAE}" presName="levelTx" presStyleLbl="revTx" presStyleIdx="0" presStyleCnt="0">
        <dgm:presLayoutVars>
          <dgm:chMax val="1"/>
          <dgm:bulletEnabled val="1"/>
        </dgm:presLayoutVars>
      </dgm:prSet>
      <dgm:spPr/>
    </dgm:pt>
    <dgm:pt modelId="{9A0D3377-3956-4C99-B18C-33063DFB803B}" type="pres">
      <dgm:prSet presAssocID="{420F21F2-48AA-4AF5-A213-2DDF0C7013F0}" presName="Name8" presStyleCnt="0"/>
      <dgm:spPr/>
    </dgm:pt>
    <dgm:pt modelId="{16B2583E-F62F-4FA9-8C76-58CA820A2C63}" type="pres">
      <dgm:prSet presAssocID="{420F21F2-48AA-4AF5-A213-2DDF0C7013F0}" presName="level" presStyleLbl="node1" presStyleIdx="4" presStyleCnt="14">
        <dgm:presLayoutVars>
          <dgm:chMax val="1"/>
          <dgm:bulletEnabled val="1"/>
        </dgm:presLayoutVars>
      </dgm:prSet>
      <dgm:spPr/>
    </dgm:pt>
    <dgm:pt modelId="{0A22C7B2-F7AA-487F-87EE-0FD79FA46A2F}" type="pres">
      <dgm:prSet presAssocID="{420F21F2-48AA-4AF5-A213-2DDF0C7013F0}" presName="levelTx" presStyleLbl="revTx" presStyleIdx="0" presStyleCnt="0">
        <dgm:presLayoutVars>
          <dgm:chMax val="1"/>
          <dgm:bulletEnabled val="1"/>
        </dgm:presLayoutVars>
      </dgm:prSet>
      <dgm:spPr/>
    </dgm:pt>
    <dgm:pt modelId="{D0ED7EA9-A2D4-4F0C-9051-81D4E7A89E51}" type="pres">
      <dgm:prSet presAssocID="{61ED9BCD-E756-4783-A9EC-84AD9ABEDF68}" presName="Name8" presStyleCnt="0"/>
      <dgm:spPr/>
    </dgm:pt>
    <dgm:pt modelId="{0EC908C8-8568-4782-B110-589FC5103260}" type="pres">
      <dgm:prSet presAssocID="{61ED9BCD-E756-4783-A9EC-84AD9ABEDF68}" presName="level" presStyleLbl="node1" presStyleIdx="5" presStyleCnt="14">
        <dgm:presLayoutVars>
          <dgm:chMax val="1"/>
          <dgm:bulletEnabled val="1"/>
        </dgm:presLayoutVars>
      </dgm:prSet>
      <dgm:spPr/>
    </dgm:pt>
    <dgm:pt modelId="{D16F102C-F70B-4B41-BF68-979B1FDF2D2E}" type="pres">
      <dgm:prSet presAssocID="{61ED9BCD-E756-4783-A9EC-84AD9ABEDF68}" presName="levelTx" presStyleLbl="revTx" presStyleIdx="0" presStyleCnt="0">
        <dgm:presLayoutVars>
          <dgm:chMax val="1"/>
          <dgm:bulletEnabled val="1"/>
        </dgm:presLayoutVars>
      </dgm:prSet>
      <dgm:spPr/>
    </dgm:pt>
    <dgm:pt modelId="{36C93D2A-6D91-4510-82CF-0A7E681825C2}" type="pres">
      <dgm:prSet presAssocID="{0A7C34BA-4D5C-46DA-9D33-EB5EC750E1F2}" presName="Name8" presStyleCnt="0"/>
      <dgm:spPr/>
    </dgm:pt>
    <dgm:pt modelId="{8446F1EC-0FCA-4C61-975B-B38ED2A4C31B}" type="pres">
      <dgm:prSet presAssocID="{0A7C34BA-4D5C-46DA-9D33-EB5EC750E1F2}" presName="level" presStyleLbl="node1" presStyleIdx="6" presStyleCnt="14">
        <dgm:presLayoutVars>
          <dgm:chMax val="1"/>
          <dgm:bulletEnabled val="1"/>
        </dgm:presLayoutVars>
      </dgm:prSet>
      <dgm:spPr/>
    </dgm:pt>
    <dgm:pt modelId="{6D400661-87A9-4CD8-B233-0DE3022A4CD3}" type="pres">
      <dgm:prSet presAssocID="{0A7C34BA-4D5C-46DA-9D33-EB5EC750E1F2}" presName="levelTx" presStyleLbl="revTx" presStyleIdx="0" presStyleCnt="0">
        <dgm:presLayoutVars>
          <dgm:chMax val="1"/>
          <dgm:bulletEnabled val="1"/>
        </dgm:presLayoutVars>
      </dgm:prSet>
      <dgm:spPr/>
    </dgm:pt>
    <dgm:pt modelId="{324DA927-7C14-42CC-900B-5BDFC450D85A}" type="pres">
      <dgm:prSet presAssocID="{2A9B27EB-D4B2-4137-A911-15E26DA082DF}" presName="Name8" presStyleCnt="0"/>
      <dgm:spPr/>
    </dgm:pt>
    <dgm:pt modelId="{E916E513-B92E-483A-BF16-B76EC57B0F48}" type="pres">
      <dgm:prSet presAssocID="{2A9B27EB-D4B2-4137-A911-15E26DA082DF}" presName="level" presStyleLbl="node1" presStyleIdx="7" presStyleCnt="14">
        <dgm:presLayoutVars>
          <dgm:chMax val="1"/>
          <dgm:bulletEnabled val="1"/>
        </dgm:presLayoutVars>
      </dgm:prSet>
      <dgm:spPr/>
    </dgm:pt>
    <dgm:pt modelId="{FE4CEF61-09DE-48AE-AE1F-824AF4E6AE3B}" type="pres">
      <dgm:prSet presAssocID="{2A9B27EB-D4B2-4137-A911-15E26DA082DF}" presName="levelTx" presStyleLbl="revTx" presStyleIdx="0" presStyleCnt="0">
        <dgm:presLayoutVars>
          <dgm:chMax val="1"/>
          <dgm:bulletEnabled val="1"/>
        </dgm:presLayoutVars>
      </dgm:prSet>
      <dgm:spPr/>
    </dgm:pt>
    <dgm:pt modelId="{73535B25-8B97-41AD-8A09-68D89B05E886}" type="pres">
      <dgm:prSet presAssocID="{0B177DDA-2016-4FF0-B3E6-4998A5423E78}" presName="Name8" presStyleCnt="0"/>
      <dgm:spPr/>
    </dgm:pt>
    <dgm:pt modelId="{23FAB8CD-AC19-499B-B1B9-0F1E44A6BDCF}" type="pres">
      <dgm:prSet presAssocID="{0B177DDA-2016-4FF0-B3E6-4998A5423E78}" presName="level" presStyleLbl="node1" presStyleIdx="8" presStyleCnt="14">
        <dgm:presLayoutVars>
          <dgm:chMax val="1"/>
          <dgm:bulletEnabled val="1"/>
        </dgm:presLayoutVars>
      </dgm:prSet>
      <dgm:spPr/>
    </dgm:pt>
    <dgm:pt modelId="{B1C6FE49-C5AD-4E17-83A5-EDB92CE77157}" type="pres">
      <dgm:prSet presAssocID="{0B177DDA-2016-4FF0-B3E6-4998A5423E78}" presName="levelTx" presStyleLbl="revTx" presStyleIdx="0" presStyleCnt="0">
        <dgm:presLayoutVars>
          <dgm:chMax val="1"/>
          <dgm:bulletEnabled val="1"/>
        </dgm:presLayoutVars>
      </dgm:prSet>
      <dgm:spPr/>
    </dgm:pt>
    <dgm:pt modelId="{28D5664C-E473-4EC2-ABF7-292C79686B87}" type="pres">
      <dgm:prSet presAssocID="{5656BF40-01D6-4FEE-8039-68A2872EE3D4}" presName="Name8" presStyleCnt="0"/>
      <dgm:spPr/>
    </dgm:pt>
    <dgm:pt modelId="{B645BDB3-649F-48C2-8812-327033FA570D}" type="pres">
      <dgm:prSet presAssocID="{5656BF40-01D6-4FEE-8039-68A2872EE3D4}" presName="level" presStyleLbl="node1" presStyleIdx="9" presStyleCnt="14">
        <dgm:presLayoutVars>
          <dgm:chMax val="1"/>
          <dgm:bulletEnabled val="1"/>
        </dgm:presLayoutVars>
      </dgm:prSet>
      <dgm:spPr/>
    </dgm:pt>
    <dgm:pt modelId="{07D6BA57-1F7D-4045-9E96-EDC53CF15DFE}" type="pres">
      <dgm:prSet presAssocID="{5656BF40-01D6-4FEE-8039-68A2872EE3D4}" presName="levelTx" presStyleLbl="revTx" presStyleIdx="0" presStyleCnt="0">
        <dgm:presLayoutVars>
          <dgm:chMax val="1"/>
          <dgm:bulletEnabled val="1"/>
        </dgm:presLayoutVars>
      </dgm:prSet>
      <dgm:spPr/>
    </dgm:pt>
    <dgm:pt modelId="{68E488FE-6600-4A79-A236-CAC3B9858F4B}" type="pres">
      <dgm:prSet presAssocID="{42B9BEF7-B428-4E9D-8E7D-058D69B34315}" presName="Name8" presStyleCnt="0"/>
      <dgm:spPr/>
    </dgm:pt>
    <dgm:pt modelId="{E59EFB69-628D-4E1C-B30F-CF416772E919}" type="pres">
      <dgm:prSet presAssocID="{42B9BEF7-B428-4E9D-8E7D-058D69B34315}" presName="level" presStyleLbl="node1" presStyleIdx="10" presStyleCnt="14">
        <dgm:presLayoutVars>
          <dgm:chMax val="1"/>
          <dgm:bulletEnabled val="1"/>
        </dgm:presLayoutVars>
      </dgm:prSet>
      <dgm:spPr/>
    </dgm:pt>
    <dgm:pt modelId="{97742A3A-0340-4790-8936-FB86CD93D824}" type="pres">
      <dgm:prSet presAssocID="{42B9BEF7-B428-4E9D-8E7D-058D69B34315}" presName="levelTx" presStyleLbl="revTx" presStyleIdx="0" presStyleCnt="0">
        <dgm:presLayoutVars>
          <dgm:chMax val="1"/>
          <dgm:bulletEnabled val="1"/>
        </dgm:presLayoutVars>
      </dgm:prSet>
      <dgm:spPr/>
    </dgm:pt>
    <dgm:pt modelId="{C7682921-10B1-44A8-AD79-45E702553CC5}" type="pres">
      <dgm:prSet presAssocID="{4808C2F4-0E9D-477B-82B6-2E529C33B8C4}" presName="Name8" presStyleCnt="0"/>
      <dgm:spPr/>
    </dgm:pt>
    <dgm:pt modelId="{844D8801-C721-416F-902C-C81F1B399B91}" type="pres">
      <dgm:prSet presAssocID="{4808C2F4-0E9D-477B-82B6-2E529C33B8C4}" presName="level" presStyleLbl="node1" presStyleIdx="11" presStyleCnt="14">
        <dgm:presLayoutVars>
          <dgm:chMax val="1"/>
          <dgm:bulletEnabled val="1"/>
        </dgm:presLayoutVars>
      </dgm:prSet>
      <dgm:spPr/>
    </dgm:pt>
    <dgm:pt modelId="{D99D1FB6-53A1-4E4C-8353-25179988326C}" type="pres">
      <dgm:prSet presAssocID="{4808C2F4-0E9D-477B-82B6-2E529C33B8C4}" presName="levelTx" presStyleLbl="revTx" presStyleIdx="0" presStyleCnt="0">
        <dgm:presLayoutVars>
          <dgm:chMax val="1"/>
          <dgm:bulletEnabled val="1"/>
        </dgm:presLayoutVars>
      </dgm:prSet>
      <dgm:spPr/>
    </dgm:pt>
    <dgm:pt modelId="{C9978C7F-7D8B-48F5-93BA-701D255026C6}" type="pres">
      <dgm:prSet presAssocID="{10E17155-C23E-417E-B63E-26A02CF57A0B}" presName="Name8" presStyleCnt="0"/>
      <dgm:spPr/>
    </dgm:pt>
    <dgm:pt modelId="{CAB8835C-812C-4B04-9448-FF866CAAACC2}" type="pres">
      <dgm:prSet presAssocID="{10E17155-C23E-417E-B63E-26A02CF57A0B}" presName="level" presStyleLbl="node1" presStyleIdx="12" presStyleCnt="14">
        <dgm:presLayoutVars>
          <dgm:chMax val="1"/>
          <dgm:bulletEnabled val="1"/>
        </dgm:presLayoutVars>
      </dgm:prSet>
      <dgm:spPr/>
    </dgm:pt>
    <dgm:pt modelId="{6E2BFE8A-58EC-4AB0-A3EB-608606C81C61}" type="pres">
      <dgm:prSet presAssocID="{10E17155-C23E-417E-B63E-26A02CF57A0B}" presName="levelTx" presStyleLbl="revTx" presStyleIdx="0" presStyleCnt="0">
        <dgm:presLayoutVars>
          <dgm:chMax val="1"/>
          <dgm:bulletEnabled val="1"/>
        </dgm:presLayoutVars>
      </dgm:prSet>
      <dgm:spPr/>
    </dgm:pt>
    <dgm:pt modelId="{0DF2B5B8-1DF1-4243-A8DD-EEB825D559B3}" type="pres">
      <dgm:prSet presAssocID="{5CB8EC1C-26F7-437D-9C39-588841D12BC8}" presName="Name8" presStyleCnt="0"/>
      <dgm:spPr/>
    </dgm:pt>
    <dgm:pt modelId="{18080806-AACB-44F5-8A04-D7014AAD4611}" type="pres">
      <dgm:prSet presAssocID="{5CB8EC1C-26F7-437D-9C39-588841D12BC8}" presName="level" presStyleLbl="node1" presStyleIdx="13" presStyleCnt="14">
        <dgm:presLayoutVars>
          <dgm:chMax val="1"/>
          <dgm:bulletEnabled val="1"/>
        </dgm:presLayoutVars>
      </dgm:prSet>
      <dgm:spPr/>
    </dgm:pt>
    <dgm:pt modelId="{EBCC9D17-D861-4764-8403-27ABCFC87FCF}" type="pres">
      <dgm:prSet presAssocID="{5CB8EC1C-26F7-437D-9C39-588841D12BC8}" presName="levelTx" presStyleLbl="revTx" presStyleIdx="0" presStyleCnt="0">
        <dgm:presLayoutVars>
          <dgm:chMax val="1"/>
          <dgm:bulletEnabled val="1"/>
        </dgm:presLayoutVars>
      </dgm:prSet>
      <dgm:spPr/>
    </dgm:pt>
  </dgm:ptLst>
  <dgm:cxnLst>
    <dgm:cxn modelId="{C13C130C-7C54-4498-A97A-A02E4F77E021}" srcId="{3038B996-5007-435D-B60F-DE2E9A053339}" destId="{1075D2D7-131D-40FD-8C67-DD42AA18E3C3}" srcOrd="0" destOrd="0" parTransId="{E9CC762B-5B3F-4932-AEAB-2FF4E2E68EB4}" sibTransId="{63B6E3A8-6371-48AD-B1BF-3C32B1410E6D}"/>
    <dgm:cxn modelId="{9300AB1C-5E5D-4417-8F2B-7E0C8A8F3FF9}" type="presOf" srcId="{8B303BB8-529A-4298-934C-DC56CF4B7FAE}" destId="{ADF3F62C-EA55-4114-A6A0-CB6072365CE4}" srcOrd="1" destOrd="0" presId="urn:microsoft.com/office/officeart/2005/8/layout/pyramid3"/>
    <dgm:cxn modelId="{525AE11C-E101-4B91-A489-0C5A0C6DC2B0}" srcId="{3038B996-5007-435D-B60F-DE2E9A053339}" destId="{5656BF40-01D6-4FEE-8039-68A2872EE3D4}" srcOrd="9" destOrd="0" parTransId="{0A500169-3D49-4C35-8E33-A1117E03BDE5}" sibTransId="{24619E57-858A-45BB-90F0-A4A54F8AD665}"/>
    <dgm:cxn modelId="{A1FE9E1F-CAAD-4939-88B7-4970EF5682BA}" type="presOf" srcId="{420F21F2-48AA-4AF5-A213-2DDF0C7013F0}" destId="{0A22C7B2-F7AA-487F-87EE-0FD79FA46A2F}" srcOrd="1" destOrd="0" presId="urn:microsoft.com/office/officeart/2005/8/layout/pyramid3"/>
    <dgm:cxn modelId="{89963022-5466-43D9-B209-1A7FC884AEA9}" type="presOf" srcId="{0A7C34BA-4D5C-46DA-9D33-EB5EC750E1F2}" destId="{8446F1EC-0FCA-4C61-975B-B38ED2A4C31B}" srcOrd="0" destOrd="0" presId="urn:microsoft.com/office/officeart/2005/8/layout/pyramid3"/>
    <dgm:cxn modelId="{443D1226-58BC-4C2D-9DAA-7506B4C10711}" type="presOf" srcId="{A9A9A175-91A1-493A-AFAF-E9F42566D3AF}" destId="{3D1A953C-F0B0-47F2-BFE3-85651B1F80C5}" srcOrd="0" destOrd="0" presId="urn:microsoft.com/office/officeart/2005/8/layout/pyramid3"/>
    <dgm:cxn modelId="{D3178637-F044-455C-BEBB-EDC9575156E1}" srcId="{3038B996-5007-435D-B60F-DE2E9A053339}" destId="{5CB8EC1C-26F7-437D-9C39-588841D12BC8}" srcOrd="13" destOrd="0" parTransId="{C64BCD6C-B93D-443A-A083-3A39DF8D6155}" sibTransId="{28A8AC12-0434-4378-BBCC-71891B8B72B0}"/>
    <dgm:cxn modelId="{A118A738-3E36-4DBF-9E29-0CB5B0C543FB}" type="presOf" srcId="{5CB8EC1C-26F7-437D-9C39-588841D12BC8}" destId="{EBCC9D17-D861-4764-8403-27ABCFC87FCF}" srcOrd="1" destOrd="0" presId="urn:microsoft.com/office/officeart/2005/8/layout/pyramid3"/>
    <dgm:cxn modelId="{0DAEA739-F935-4B71-9DAB-88070DE7F761}" srcId="{3038B996-5007-435D-B60F-DE2E9A053339}" destId="{8B303BB8-529A-4298-934C-DC56CF4B7FAE}" srcOrd="3" destOrd="0" parTransId="{C0A79602-B113-42CB-9950-33122C0755CD}" sibTransId="{AFBC2EEF-1764-4A13-8054-87351C1CD1A6}"/>
    <dgm:cxn modelId="{088FC05C-6734-4CBF-91CE-5A5B5CB1FF57}" type="presOf" srcId="{3038B996-5007-435D-B60F-DE2E9A053339}" destId="{70B5550A-6A9E-4467-B3C0-164AD0273585}" srcOrd="0" destOrd="0" presId="urn:microsoft.com/office/officeart/2005/8/layout/pyramid3"/>
    <dgm:cxn modelId="{09BCD15E-041C-4DEF-93BB-F4C07EEB6DFF}" type="presOf" srcId="{5656BF40-01D6-4FEE-8039-68A2872EE3D4}" destId="{B645BDB3-649F-48C2-8812-327033FA570D}" srcOrd="0" destOrd="0" presId="urn:microsoft.com/office/officeart/2005/8/layout/pyramid3"/>
    <dgm:cxn modelId="{7512DF62-E19A-46B8-A040-5B8BC0A66BA5}" srcId="{3038B996-5007-435D-B60F-DE2E9A053339}" destId="{42B9BEF7-B428-4E9D-8E7D-058D69B34315}" srcOrd="10" destOrd="0" parTransId="{16BBF79A-15D1-4397-AD44-E884F347A5A8}" sibTransId="{9F2AAE81-96A3-47D5-9E61-0DE727D73187}"/>
    <dgm:cxn modelId="{74D3E072-ABC0-4AF1-AC28-4BC55E2388AE}" type="presOf" srcId="{420F21F2-48AA-4AF5-A213-2DDF0C7013F0}" destId="{16B2583E-F62F-4FA9-8C76-58CA820A2C63}" srcOrd="0" destOrd="0" presId="urn:microsoft.com/office/officeart/2005/8/layout/pyramid3"/>
    <dgm:cxn modelId="{3FD92555-5D19-4D11-BCB4-ED1200A1C56F}" type="presOf" srcId="{61ED9BCD-E756-4783-A9EC-84AD9ABEDF68}" destId="{0EC908C8-8568-4782-B110-589FC5103260}" srcOrd="0" destOrd="0" presId="urn:microsoft.com/office/officeart/2005/8/layout/pyramid3"/>
    <dgm:cxn modelId="{5425FE7D-AC92-42EE-A2A1-C3E9FD391A78}" type="presOf" srcId="{5CB8EC1C-26F7-437D-9C39-588841D12BC8}" destId="{18080806-AACB-44F5-8A04-D7014AAD4611}" srcOrd="0" destOrd="0" presId="urn:microsoft.com/office/officeart/2005/8/layout/pyramid3"/>
    <dgm:cxn modelId="{81FE557E-8567-490D-8B3F-1CF5F9F83680}" type="presOf" srcId="{1075D2D7-131D-40FD-8C67-DD42AA18E3C3}" destId="{5F9307C4-68E1-49A8-9294-F742AC318CB8}" srcOrd="0" destOrd="0" presId="urn:microsoft.com/office/officeart/2005/8/layout/pyramid3"/>
    <dgm:cxn modelId="{A1CD7986-E20B-4E94-926A-53D9C1831952}" type="presOf" srcId="{5656BF40-01D6-4FEE-8039-68A2872EE3D4}" destId="{07D6BA57-1F7D-4045-9E96-EDC53CF15DFE}" srcOrd="1" destOrd="0" presId="urn:microsoft.com/office/officeart/2005/8/layout/pyramid3"/>
    <dgm:cxn modelId="{1B6E4C98-D0F3-445F-870F-EDD95B8A634F}" type="presOf" srcId="{44074C52-92B2-45D8-874B-9A0C96A93648}" destId="{E1A72D36-50D1-4A1D-850B-CB7B1098D94E}" srcOrd="1" destOrd="0" presId="urn:microsoft.com/office/officeart/2005/8/layout/pyramid3"/>
    <dgm:cxn modelId="{AA0175A6-1791-4E40-866C-2EE267E75417}" srcId="{3038B996-5007-435D-B60F-DE2E9A053339}" destId="{0B177DDA-2016-4FF0-B3E6-4998A5423E78}" srcOrd="8" destOrd="0" parTransId="{3899F0A9-80EF-43E4-8B93-8CC2CFC98055}" sibTransId="{25F52C31-ADB9-4F69-9310-00B2616FAAF7}"/>
    <dgm:cxn modelId="{401DEDAA-4C27-440C-8D13-A24EAF3F1BDB}" type="presOf" srcId="{A9A9A175-91A1-493A-AFAF-E9F42566D3AF}" destId="{BD18BFC8-184E-430E-8246-F5A7C9D1417D}" srcOrd="1" destOrd="0" presId="urn:microsoft.com/office/officeart/2005/8/layout/pyramid3"/>
    <dgm:cxn modelId="{BD5EA3AD-68B7-4B5A-809B-D5BD833D053D}" srcId="{3038B996-5007-435D-B60F-DE2E9A053339}" destId="{44074C52-92B2-45D8-874B-9A0C96A93648}" srcOrd="2" destOrd="0" parTransId="{693D2A06-26DE-459A-B80E-476CD09AB65C}" sibTransId="{DF0F53B7-E14E-4FD2-8900-FD595ABDB0DD}"/>
    <dgm:cxn modelId="{424735B2-421F-4B39-81FB-D03E7A48DA80}" type="presOf" srcId="{0B177DDA-2016-4FF0-B3E6-4998A5423E78}" destId="{23FAB8CD-AC19-499B-B1B9-0F1E44A6BDCF}" srcOrd="0" destOrd="0" presId="urn:microsoft.com/office/officeart/2005/8/layout/pyramid3"/>
    <dgm:cxn modelId="{6F9F04B3-AB0F-4B45-A59E-82282CC554E9}" type="presOf" srcId="{42B9BEF7-B428-4E9D-8E7D-058D69B34315}" destId="{97742A3A-0340-4790-8936-FB86CD93D824}" srcOrd="1" destOrd="0" presId="urn:microsoft.com/office/officeart/2005/8/layout/pyramid3"/>
    <dgm:cxn modelId="{499C6ABA-892E-4634-8365-7B8390441B51}" srcId="{3038B996-5007-435D-B60F-DE2E9A053339}" destId="{61ED9BCD-E756-4783-A9EC-84AD9ABEDF68}" srcOrd="5" destOrd="0" parTransId="{BD760691-58AE-403A-A4C8-DEFF5A2A2AD6}" sibTransId="{5CC9EC91-8863-4BE0-B259-3CAE367366B4}"/>
    <dgm:cxn modelId="{6F087DBC-5038-4243-9782-DF2565C6CEF4}" type="presOf" srcId="{2A9B27EB-D4B2-4137-A911-15E26DA082DF}" destId="{FE4CEF61-09DE-48AE-AE1F-824AF4E6AE3B}" srcOrd="1" destOrd="0" presId="urn:microsoft.com/office/officeart/2005/8/layout/pyramid3"/>
    <dgm:cxn modelId="{137548BF-CE8A-446F-BCDF-1E9572C7B2B0}" type="presOf" srcId="{44074C52-92B2-45D8-874B-9A0C96A93648}" destId="{BF4DA9A2-40CB-4151-9DEB-48A64A854BE1}" srcOrd="0" destOrd="0" presId="urn:microsoft.com/office/officeart/2005/8/layout/pyramid3"/>
    <dgm:cxn modelId="{EA4113C7-03E3-4E11-991D-48C44B2FEDB4}" srcId="{3038B996-5007-435D-B60F-DE2E9A053339}" destId="{10E17155-C23E-417E-B63E-26A02CF57A0B}" srcOrd="12" destOrd="0" parTransId="{56B3C525-83A9-4C95-A977-1D7719F6BD4E}" sibTransId="{B627D47B-B460-4C55-B06A-65603C367B1E}"/>
    <dgm:cxn modelId="{E52F5AD6-841B-4AF2-A287-1E29E5FCFF31}" srcId="{3038B996-5007-435D-B60F-DE2E9A053339}" destId="{0A7C34BA-4D5C-46DA-9D33-EB5EC750E1F2}" srcOrd="6" destOrd="0" parTransId="{696AF258-7238-4D25-B438-5DB4404B1A28}" sibTransId="{018826E5-F599-45AE-9D90-FEDFA147C855}"/>
    <dgm:cxn modelId="{4AA5CBD7-856F-41D0-9EFA-F74BD2F9F208}" srcId="{3038B996-5007-435D-B60F-DE2E9A053339}" destId="{420F21F2-48AA-4AF5-A213-2DDF0C7013F0}" srcOrd="4" destOrd="0" parTransId="{053118F1-15A0-4714-BBF0-EE9E1C57FCF4}" sibTransId="{5DDA0E24-1D92-4188-A009-6B0BA27748A5}"/>
    <dgm:cxn modelId="{355C08D8-AC94-49E1-8C4C-581C85EA4AE8}" srcId="{3038B996-5007-435D-B60F-DE2E9A053339}" destId="{2A9B27EB-D4B2-4137-A911-15E26DA082DF}" srcOrd="7" destOrd="0" parTransId="{289A891B-C0C4-467D-BD72-428544104D1C}" sibTransId="{35CBAB5D-8839-4662-858C-309536BB3C4B}"/>
    <dgm:cxn modelId="{3EFE20DB-A3D0-4AF8-9B5D-4CE31B36C097}" srcId="{3038B996-5007-435D-B60F-DE2E9A053339}" destId="{4808C2F4-0E9D-477B-82B6-2E529C33B8C4}" srcOrd="11" destOrd="0" parTransId="{7D227D97-B555-482B-86C9-606F778A1F2A}" sibTransId="{4963B93D-0B7D-4B43-8E87-9AED724788E1}"/>
    <dgm:cxn modelId="{6F1CC4DE-4A6B-4109-8720-AB04B71D58EE}" type="presOf" srcId="{8B303BB8-529A-4298-934C-DC56CF4B7FAE}" destId="{B38A94D0-0D84-4794-A123-79F1028E9479}" srcOrd="0" destOrd="0" presId="urn:microsoft.com/office/officeart/2005/8/layout/pyramid3"/>
    <dgm:cxn modelId="{AFA049E5-B73A-4D17-B2D9-ACE91DDFDFF1}" type="presOf" srcId="{0B177DDA-2016-4FF0-B3E6-4998A5423E78}" destId="{B1C6FE49-C5AD-4E17-83A5-EDB92CE77157}" srcOrd="1" destOrd="0" presId="urn:microsoft.com/office/officeart/2005/8/layout/pyramid3"/>
    <dgm:cxn modelId="{60A6A0E5-2610-471F-BF60-847DFD7D73F0}" type="presOf" srcId="{4808C2F4-0E9D-477B-82B6-2E529C33B8C4}" destId="{D99D1FB6-53A1-4E4C-8353-25179988326C}" srcOrd="1" destOrd="0" presId="urn:microsoft.com/office/officeart/2005/8/layout/pyramid3"/>
    <dgm:cxn modelId="{79C60EE7-1EDD-4AA4-82C1-E7050725A0FC}" type="presOf" srcId="{42B9BEF7-B428-4E9D-8E7D-058D69B34315}" destId="{E59EFB69-628D-4E1C-B30F-CF416772E919}" srcOrd="0" destOrd="0" presId="urn:microsoft.com/office/officeart/2005/8/layout/pyramid3"/>
    <dgm:cxn modelId="{61FDECEC-9688-43FC-9607-AE63309A39F6}" type="presOf" srcId="{61ED9BCD-E756-4783-A9EC-84AD9ABEDF68}" destId="{D16F102C-F70B-4B41-BF68-979B1FDF2D2E}" srcOrd="1" destOrd="0" presId="urn:microsoft.com/office/officeart/2005/8/layout/pyramid3"/>
    <dgm:cxn modelId="{C823A9F2-A672-4252-8BAA-A3B058C836CA}" type="presOf" srcId="{2A9B27EB-D4B2-4137-A911-15E26DA082DF}" destId="{E916E513-B92E-483A-BF16-B76EC57B0F48}" srcOrd="0" destOrd="0" presId="urn:microsoft.com/office/officeart/2005/8/layout/pyramid3"/>
    <dgm:cxn modelId="{524A10F5-5B45-44B4-9ECA-574AF189DD8E}" type="presOf" srcId="{1075D2D7-131D-40FD-8C67-DD42AA18E3C3}" destId="{D7B72254-0AB0-48AC-9A1C-C801BBA85E2B}" srcOrd="1" destOrd="0" presId="urn:microsoft.com/office/officeart/2005/8/layout/pyramid3"/>
    <dgm:cxn modelId="{25957AF7-1C56-40E4-917E-5FE8406151E4}" type="presOf" srcId="{0A7C34BA-4D5C-46DA-9D33-EB5EC750E1F2}" destId="{6D400661-87A9-4CD8-B233-0DE3022A4CD3}" srcOrd="1" destOrd="0" presId="urn:microsoft.com/office/officeart/2005/8/layout/pyramid3"/>
    <dgm:cxn modelId="{1FC582F9-0D52-40E8-89D3-71477055EC31}" type="presOf" srcId="{4808C2F4-0E9D-477B-82B6-2E529C33B8C4}" destId="{844D8801-C721-416F-902C-C81F1B399B91}" srcOrd="0" destOrd="0" presId="urn:microsoft.com/office/officeart/2005/8/layout/pyramid3"/>
    <dgm:cxn modelId="{B26973FB-E549-4689-82F7-D3E01A167467}" type="presOf" srcId="{10E17155-C23E-417E-B63E-26A02CF57A0B}" destId="{6E2BFE8A-58EC-4AB0-A3EB-608606C81C61}" srcOrd="1" destOrd="0" presId="urn:microsoft.com/office/officeart/2005/8/layout/pyramid3"/>
    <dgm:cxn modelId="{347B6CFE-A1B4-4187-A668-23D136F1F3FE}" type="presOf" srcId="{10E17155-C23E-417E-B63E-26A02CF57A0B}" destId="{CAB8835C-812C-4B04-9448-FF866CAAACC2}" srcOrd="0" destOrd="0" presId="urn:microsoft.com/office/officeart/2005/8/layout/pyramid3"/>
    <dgm:cxn modelId="{4C2963FF-0177-4D6A-94AC-9E57A46FF439}" srcId="{3038B996-5007-435D-B60F-DE2E9A053339}" destId="{A9A9A175-91A1-493A-AFAF-E9F42566D3AF}" srcOrd="1" destOrd="0" parTransId="{1AEABB21-1FF0-44EB-BC86-00A57BEA66AC}" sibTransId="{1F2471DB-198C-4DAF-9DBA-9D40FB7ACB1C}"/>
    <dgm:cxn modelId="{F512705F-D098-44BF-B659-8C903350C022}" type="presParOf" srcId="{70B5550A-6A9E-4467-B3C0-164AD0273585}" destId="{418B4CD0-666A-4BB2-A71F-ED69FEF101B5}" srcOrd="0" destOrd="0" presId="urn:microsoft.com/office/officeart/2005/8/layout/pyramid3"/>
    <dgm:cxn modelId="{CD406C0C-6BF8-4F27-98C0-12803EA06501}" type="presParOf" srcId="{418B4CD0-666A-4BB2-A71F-ED69FEF101B5}" destId="{5F9307C4-68E1-49A8-9294-F742AC318CB8}" srcOrd="0" destOrd="0" presId="urn:microsoft.com/office/officeart/2005/8/layout/pyramid3"/>
    <dgm:cxn modelId="{A4A0A73D-5179-40F1-A342-AF6C5A7D21B0}" type="presParOf" srcId="{418B4CD0-666A-4BB2-A71F-ED69FEF101B5}" destId="{D7B72254-0AB0-48AC-9A1C-C801BBA85E2B}" srcOrd="1" destOrd="0" presId="urn:microsoft.com/office/officeart/2005/8/layout/pyramid3"/>
    <dgm:cxn modelId="{D2A025CE-40C1-4EDE-8C95-26B2F2846162}" type="presParOf" srcId="{70B5550A-6A9E-4467-B3C0-164AD0273585}" destId="{9C35C0E0-F213-4F88-AB0E-F6D6BEC04EEA}" srcOrd="1" destOrd="0" presId="urn:microsoft.com/office/officeart/2005/8/layout/pyramid3"/>
    <dgm:cxn modelId="{48297523-215C-4010-B596-39F0C7936680}" type="presParOf" srcId="{9C35C0E0-F213-4F88-AB0E-F6D6BEC04EEA}" destId="{3D1A953C-F0B0-47F2-BFE3-85651B1F80C5}" srcOrd="0" destOrd="0" presId="urn:microsoft.com/office/officeart/2005/8/layout/pyramid3"/>
    <dgm:cxn modelId="{A8A30004-ABEB-489E-B797-407F0448B768}" type="presParOf" srcId="{9C35C0E0-F213-4F88-AB0E-F6D6BEC04EEA}" destId="{BD18BFC8-184E-430E-8246-F5A7C9D1417D}" srcOrd="1" destOrd="0" presId="urn:microsoft.com/office/officeart/2005/8/layout/pyramid3"/>
    <dgm:cxn modelId="{0E24FC97-CB98-43FD-B343-845162B7890E}" type="presParOf" srcId="{70B5550A-6A9E-4467-B3C0-164AD0273585}" destId="{4CD76FA4-BD10-4CC0-84F1-A61720E97CDE}" srcOrd="2" destOrd="0" presId="urn:microsoft.com/office/officeart/2005/8/layout/pyramid3"/>
    <dgm:cxn modelId="{C9EA4273-9B33-4CDF-B444-524D656E84E9}" type="presParOf" srcId="{4CD76FA4-BD10-4CC0-84F1-A61720E97CDE}" destId="{BF4DA9A2-40CB-4151-9DEB-48A64A854BE1}" srcOrd="0" destOrd="0" presId="urn:microsoft.com/office/officeart/2005/8/layout/pyramid3"/>
    <dgm:cxn modelId="{322427C4-E8A4-4731-8CA8-C6BF0B6018F6}" type="presParOf" srcId="{4CD76FA4-BD10-4CC0-84F1-A61720E97CDE}" destId="{E1A72D36-50D1-4A1D-850B-CB7B1098D94E}" srcOrd="1" destOrd="0" presId="urn:microsoft.com/office/officeart/2005/8/layout/pyramid3"/>
    <dgm:cxn modelId="{A69E6C89-23C2-47EE-ADA4-37153792BD47}" type="presParOf" srcId="{70B5550A-6A9E-4467-B3C0-164AD0273585}" destId="{9E060749-DE95-48B5-91F6-BE18843AC1B1}" srcOrd="3" destOrd="0" presId="urn:microsoft.com/office/officeart/2005/8/layout/pyramid3"/>
    <dgm:cxn modelId="{EB051BE0-33F7-4CB9-8EA4-BEA8A6A2EBE2}" type="presParOf" srcId="{9E060749-DE95-48B5-91F6-BE18843AC1B1}" destId="{B38A94D0-0D84-4794-A123-79F1028E9479}" srcOrd="0" destOrd="0" presId="urn:microsoft.com/office/officeart/2005/8/layout/pyramid3"/>
    <dgm:cxn modelId="{7E026262-4648-4A86-B7A0-DD6BAC3218FF}" type="presParOf" srcId="{9E060749-DE95-48B5-91F6-BE18843AC1B1}" destId="{ADF3F62C-EA55-4114-A6A0-CB6072365CE4}" srcOrd="1" destOrd="0" presId="urn:microsoft.com/office/officeart/2005/8/layout/pyramid3"/>
    <dgm:cxn modelId="{1C451164-B581-41BF-8A2F-CE2A27FB15F8}" type="presParOf" srcId="{70B5550A-6A9E-4467-B3C0-164AD0273585}" destId="{9A0D3377-3956-4C99-B18C-33063DFB803B}" srcOrd="4" destOrd="0" presId="urn:microsoft.com/office/officeart/2005/8/layout/pyramid3"/>
    <dgm:cxn modelId="{BD47EB3E-4D19-4BA0-9455-A52A8C7B801B}" type="presParOf" srcId="{9A0D3377-3956-4C99-B18C-33063DFB803B}" destId="{16B2583E-F62F-4FA9-8C76-58CA820A2C63}" srcOrd="0" destOrd="0" presId="urn:microsoft.com/office/officeart/2005/8/layout/pyramid3"/>
    <dgm:cxn modelId="{8FD1F11F-B4E7-4777-A7B6-58C699EB7A86}" type="presParOf" srcId="{9A0D3377-3956-4C99-B18C-33063DFB803B}" destId="{0A22C7B2-F7AA-487F-87EE-0FD79FA46A2F}" srcOrd="1" destOrd="0" presId="urn:microsoft.com/office/officeart/2005/8/layout/pyramid3"/>
    <dgm:cxn modelId="{257067DC-456D-48F8-9D28-E27449E6E20A}" type="presParOf" srcId="{70B5550A-6A9E-4467-B3C0-164AD0273585}" destId="{D0ED7EA9-A2D4-4F0C-9051-81D4E7A89E51}" srcOrd="5" destOrd="0" presId="urn:microsoft.com/office/officeart/2005/8/layout/pyramid3"/>
    <dgm:cxn modelId="{65603B61-D6D9-451A-AD8D-29DAFCBF259A}" type="presParOf" srcId="{D0ED7EA9-A2D4-4F0C-9051-81D4E7A89E51}" destId="{0EC908C8-8568-4782-B110-589FC5103260}" srcOrd="0" destOrd="0" presId="urn:microsoft.com/office/officeart/2005/8/layout/pyramid3"/>
    <dgm:cxn modelId="{3505C15E-FD7C-4CBE-BE4C-8233B3B8D848}" type="presParOf" srcId="{D0ED7EA9-A2D4-4F0C-9051-81D4E7A89E51}" destId="{D16F102C-F70B-4B41-BF68-979B1FDF2D2E}" srcOrd="1" destOrd="0" presId="urn:microsoft.com/office/officeart/2005/8/layout/pyramid3"/>
    <dgm:cxn modelId="{81515CED-1CD4-474B-BDF7-DEF58087B5DB}" type="presParOf" srcId="{70B5550A-6A9E-4467-B3C0-164AD0273585}" destId="{36C93D2A-6D91-4510-82CF-0A7E681825C2}" srcOrd="6" destOrd="0" presId="urn:microsoft.com/office/officeart/2005/8/layout/pyramid3"/>
    <dgm:cxn modelId="{2B643508-B8D3-4CFA-8A5E-5345FA58F927}" type="presParOf" srcId="{36C93D2A-6D91-4510-82CF-0A7E681825C2}" destId="{8446F1EC-0FCA-4C61-975B-B38ED2A4C31B}" srcOrd="0" destOrd="0" presId="urn:microsoft.com/office/officeart/2005/8/layout/pyramid3"/>
    <dgm:cxn modelId="{50149013-026C-4435-A077-912FB2DD7EBC}" type="presParOf" srcId="{36C93D2A-6D91-4510-82CF-0A7E681825C2}" destId="{6D400661-87A9-4CD8-B233-0DE3022A4CD3}" srcOrd="1" destOrd="0" presId="urn:microsoft.com/office/officeart/2005/8/layout/pyramid3"/>
    <dgm:cxn modelId="{781B938A-2F86-4A70-A398-A22EA441676F}" type="presParOf" srcId="{70B5550A-6A9E-4467-B3C0-164AD0273585}" destId="{324DA927-7C14-42CC-900B-5BDFC450D85A}" srcOrd="7" destOrd="0" presId="urn:microsoft.com/office/officeart/2005/8/layout/pyramid3"/>
    <dgm:cxn modelId="{981E1385-4472-436E-B794-766935532F88}" type="presParOf" srcId="{324DA927-7C14-42CC-900B-5BDFC450D85A}" destId="{E916E513-B92E-483A-BF16-B76EC57B0F48}" srcOrd="0" destOrd="0" presId="urn:microsoft.com/office/officeart/2005/8/layout/pyramid3"/>
    <dgm:cxn modelId="{4292DC4C-06A6-47F2-B030-984FCC217278}" type="presParOf" srcId="{324DA927-7C14-42CC-900B-5BDFC450D85A}" destId="{FE4CEF61-09DE-48AE-AE1F-824AF4E6AE3B}" srcOrd="1" destOrd="0" presId="urn:microsoft.com/office/officeart/2005/8/layout/pyramid3"/>
    <dgm:cxn modelId="{3031680F-47E6-434A-91CE-C7A75DECCD98}" type="presParOf" srcId="{70B5550A-6A9E-4467-B3C0-164AD0273585}" destId="{73535B25-8B97-41AD-8A09-68D89B05E886}" srcOrd="8" destOrd="0" presId="urn:microsoft.com/office/officeart/2005/8/layout/pyramid3"/>
    <dgm:cxn modelId="{047FCBA7-385A-4ACB-BF35-518FC7E2E87D}" type="presParOf" srcId="{73535B25-8B97-41AD-8A09-68D89B05E886}" destId="{23FAB8CD-AC19-499B-B1B9-0F1E44A6BDCF}" srcOrd="0" destOrd="0" presId="urn:microsoft.com/office/officeart/2005/8/layout/pyramid3"/>
    <dgm:cxn modelId="{4E230F70-5116-4C7E-92E7-498CB0BA58CB}" type="presParOf" srcId="{73535B25-8B97-41AD-8A09-68D89B05E886}" destId="{B1C6FE49-C5AD-4E17-83A5-EDB92CE77157}" srcOrd="1" destOrd="0" presId="urn:microsoft.com/office/officeart/2005/8/layout/pyramid3"/>
    <dgm:cxn modelId="{6AD8DB6B-2FD8-496B-988A-B31F022A037B}" type="presParOf" srcId="{70B5550A-6A9E-4467-B3C0-164AD0273585}" destId="{28D5664C-E473-4EC2-ABF7-292C79686B87}" srcOrd="9" destOrd="0" presId="urn:microsoft.com/office/officeart/2005/8/layout/pyramid3"/>
    <dgm:cxn modelId="{872B62DA-9CD9-4FEB-A42C-AF766DEE5692}" type="presParOf" srcId="{28D5664C-E473-4EC2-ABF7-292C79686B87}" destId="{B645BDB3-649F-48C2-8812-327033FA570D}" srcOrd="0" destOrd="0" presId="urn:microsoft.com/office/officeart/2005/8/layout/pyramid3"/>
    <dgm:cxn modelId="{309C423B-79B8-400E-817C-D05CED4E1A58}" type="presParOf" srcId="{28D5664C-E473-4EC2-ABF7-292C79686B87}" destId="{07D6BA57-1F7D-4045-9E96-EDC53CF15DFE}" srcOrd="1" destOrd="0" presId="urn:microsoft.com/office/officeart/2005/8/layout/pyramid3"/>
    <dgm:cxn modelId="{72EE016B-BF48-46A3-9D8C-6BB4EE694968}" type="presParOf" srcId="{70B5550A-6A9E-4467-B3C0-164AD0273585}" destId="{68E488FE-6600-4A79-A236-CAC3B9858F4B}" srcOrd="10" destOrd="0" presId="urn:microsoft.com/office/officeart/2005/8/layout/pyramid3"/>
    <dgm:cxn modelId="{EC4FF141-E04C-4A40-B5B0-55FF2F7842E9}" type="presParOf" srcId="{68E488FE-6600-4A79-A236-CAC3B9858F4B}" destId="{E59EFB69-628D-4E1C-B30F-CF416772E919}" srcOrd="0" destOrd="0" presId="urn:microsoft.com/office/officeart/2005/8/layout/pyramid3"/>
    <dgm:cxn modelId="{22AB5062-B5E3-452E-BD63-B0496CA547C8}" type="presParOf" srcId="{68E488FE-6600-4A79-A236-CAC3B9858F4B}" destId="{97742A3A-0340-4790-8936-FB86CD93D824}" srcOrd="1" destOrd="0" presId="urn:microsoft.com/office/officeart/2005/8/layout/pyramid3"/>
    <dgm:cxn modelId="{49B2E2B2-2F0B-4219-AA06-0CB35399F482}" type="presParOf" srcId="{70B5550A-6A9E-4467-B3C0-164AD0273585}" destId="{C7682921-10B1-44A8-AD79-45E702553CC5}" srcOrd="11" destOrd="0" presId="urn:microsoft.com/office/officeart/2005/8/layout/pyramid3"/>
    <dgm:cxn modelId="{7B72F930-2D95-4F61-8552-583DE51276F6}" type="presParOf" srcId="{C7682921-10B1-44A8-AD79-45E702553CC5}" destId="{844D8801-C721-416F-902C-C81F1B399B91}" srcOrd="0" destOrd="0" presId="urn:microsoft.com/office/officeart/2005/8/layout/pyramid3"/>
    <dgm:cxn modelId="{136974C2-CAAE-44D4-A6B9-6328F8438389}" type="presParOf" srcId="{C7682921-10B1-44A8-AD79-45E702553CC5}" destId="{D99D1FB6-53A1-4E4C-8353-25179988326C}" srcOrd="1" destOrd="0" presId="urn:microsoft.com/office/officeart/2005/8/layout/pyramid3"/>
    <dgm:cxn modelId="{0DE082CA-B23A-4A5B-B11F-59D1964B7AF7}" type="presParOf" srcId="{70B5550A-6A9E-4467-B3C0-164AD0273585}" destId="{C9978C7F-7D8B-48F5-93BA-701D255026C6}" srcOrd="12" destOrd="0" presId="urn:microsoft.com/office/officeart/2005/8/layout/pyramid3"/>
    <dgm:cxn modelId="{10630A34-1D02-4B6F-AF84-22830F29F9F0}" type="presParOf" srcId="{C9978C7F-7D8B-48F5-93BA-701D255026C6}" destId="{CAB8835C-812C-4B04-9448-FF866CAAACC2}" srcOrd="0" destOrd="0" presId="urn:microsoft.com/office/officeart/2005/8/layout/pyramid3"/>
    <dgm:cxn modelId="{FD2ACA9A-F263-485C-AF63-C9D6CE5EA51F}" type="presParOf" srcId="{C9978C7F-7D8B-48F5-93BA-701D255026C6}" destId="{6E2BFE8A-58EC-4AB0-A3EB-608606C81C61}" srcOrd="1" destOrd="0" presId="urn:microsoft.com/office/officeart/2005/8/layout/pyramid3"/>
    <dgm:cxn modelId="{EEB3DB95-EE14-4FBD-9B27-82B95E00583E}" type="presParOf" srcId="{70B5550A-6A9E-4467-B3C0-164AD0273585}" destId="{0DF2B5B8-1DF1-4243-A8DD-EEB825D559B3}" srcOrd="13" destOrd="0" presId="urn:microsoft.com/office/officeart/2005/8/layout/pyramid3"/>
    <dgm:cxn modelId="{6F559D3A-D983-4107-A5AF-B12129A3B71E}" type="presParOf" srcId="{0DF2B5B8-1DF1-4243-A8DD-EEB825D559B3}" destId="{18080806-AACB-44F5-8A04-D7014AAD4611}" srcOrd="0" destOrd="0" presId="urn:microsoft.com/office/officeart/2005/8/layout/pyramid3"/>
    <dgm:cxn modelId="{F4D59DE3-FF62-41C0-8A6E-860677D0D34C}" type="presParOf" srcId="{0DF2B5B8-1DF1-4243-A8DD-EEB825D559B3}" destId="{EBCC9D17-D861-4764-8403-27ABCFC87FCF}" srcOrd="1" destOrd="0" presId="urn:microsoft.com/office/officeart/2005/8/layout/pyramid3"/>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38B996-5007-435D-B60F-DE2E9A053339}"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1075D2D7-131D-40FD-8C67-DD42AA18E3C3}">
      <dgm:prSet phldrT="[Text]" custT="1"/>
      <dgm:spPr>
        <a:solidFill>
          <a:schemeClr val="accent1"/>
        </a:solidFill>
        <a:scene3d>
          <a:camera prst="orthographicFront"/>
          <a:lightRig rig="threePt" dir="t"/>
        </a:scene3d>
        <a:sp3d>
          <a:bevelT/>
        </a:sp3d>
      </dgm:spPr>
      <dgm:t>
        <a:bodyPr/>
        <a:lstStyle/>
        <a:p>
          <a:endParaRPr lang="en-US" sz="700" b="1" dirty="0"/>
        </a:p>
      </dgm:t>
    </dgm:pt>
    <dgm:pt modelId="{E9CC762B-5B3F-4932-AEAB-2FF4E2E68EB4}" type="parTrans" cxnId="{C13C130C-7C54-4498-A97A-A02E4F77E021}">
      <dgm:prSet/>
      <dgm:spPr/>
      <dgm:t>
        <a:bodyPr/>
        <a:lstStyle/>
        <a:p>
          <a:endParaRPr lang="en-US" sz="1800" b="1"/>
        </a:p>
      </dgm:t>
    </dgm:pt>
    <dgm:pt modelId="{63B6E3A8-6371-48AD-B1BF-3C32B1410E6D}" type="sibTrans" cxnId="{C13C130C-7C54-4498-A97A-A02E4F77E021}">
      <dgm:prSet/>
      <dgm:spPr/>
      <dgm:t>
        <a:bodyPr/>
        <a:lstStyle/>
        <a:p>
          <a:endParaRPr lang="en-US" sz="1800" b="1"/>
        </a:p>
      </dgm:t>
    </dgm:pt>
    <dgm:pt modelId="{05551E7A-0506-411F-BC07-ECACD82BBE34}">
      <dgm:prSet custT="1"/>
      <dgm:spPr>
        <a:solidFill>
          <a:schemeClr val="tx2">
            <a:lumMod val="60000"/>
            <a:lumOff val="40000"/>
          </a:schemeClr>
        </a:solidFill>
        <a:scene3d>
          <a:camera prst="orthographicFront"/>
          <a:lightRig rig="threePt" dir="t"/>
        </a:scene3d>
        <a:sp3d>
          <a:bevelT/>
        </a:sp3d>
      </dgm:spPr>
      <dgm:t>
        <a:bodyPr/>
        <a:lstStyle/>
        <a:p>
          <a:endParaRPr lang="en-US" sz="700" b="1" dirty="0"/>
        </a:p>
      </dgm:t>
    </dgm:pt>
    <dgm:pt modelId="{65664C81-95C3-44D3-9EAC-79E8D17D957E}" type="parTrans" cxnId="{F1421BD6-451C-4FDD-8005-F7FD5FA382AD}">
      <dgm:prSet/>
      <dgm:spPr/>
      <dgm:t>
        <a:bodyPr/>
        <a:lstStyle/>
        <a:p>
          <a:endParaRPr lang="en-US" sz="1800" b="1"/>
        </a:p>
      </dgm:t>
    </dgm:pt>
    <dgm:pt modelId="{01ADB693-6717-4E4A-9D8B-3A0A84273F11}" type="sibTrans" cxnId="{F1421BD6-451C-4FDD-8005-F7FD5FA382AD}">
      <dgm:prSet/>
      <dgm:spPr/>
      <dgm:t>
        <a:bodyPr/>
        <a:lstStyle/>
        <a:p>
          <a:endParaRPr lang="en-US" sz="1800" b="1"/>
        </a:p>
      </dgm:t>
    </dgm:pt>
    <dgm:pt modelId="{974F2AC5-2C65-4A00-B10E-0C13B185C68B}">
      <dgm:prSet custT="1"/>
      <dgm:spPr>
        <a:solidFill>
          <a:schemeClr val="accent4">
            <a:lumMod val="60000"/>
            <a:lumOff val="40000"/>
          </a:schemeClr>
        </a:solidFill>
        <a:scene3d>
          <a:camera prst="orthographicFront"/>
          <a:lightRig rig="threePt" dir="t"/>
        </a:scene3d>
        <a:sp3d>
          <a:bevelT/>
        </a:sp3d>
      </dgm:spPr>
      <dgm:t>
        <a:bodyPr/>
        <a:lstStyle/>
        <a:p>
          <a:r>
            <a:rPr lang="en-US" sz="700" b="1" i="0" u="none" dirty="0"/>
            <a:t>Non-renewable self-generated power</a:t>
          </a:r>
          <a:endParaRPr lang="en-US" sz="700" b="1" dirty="0"/>
        </a:p>
      </dgm:t>
    </dgm:pt>
    <dgm:pt modelId="{CBE1CA0E-650C-45F3-825A-8CBA71A5BFC1}" type="parTrans" cxnId="{5811BA56-936E-4139-8F01-261420E3E499}">
      <dgm:prSet/>
      <dgm:spPr/>
      <dgm:t>
        <a:bodyPr/>
        <a:lstStyle/>
        <a:p>
          <a:endParaRPr lang="en-US" sz="1800" b="1"/>
        </a:p>
      </dgm:t>
    </dgm:pt>
    <dgm:pt modelId="{7ACF82D3-D8FD-49C9-8FD8-E05CC0B91788}" type="sibTrans" cxnId="{5811BA56-936E-4139-8F01-261420E3E499}">
      <dgm:prSet/>
      <dgm:spPr/>
      <dgm:t>
        <a:bodyPr/>
        <a:lstStyle/>
        <a:p>
          <a:endParaRPr lang="en-US" sz="1800" b="1"/>
        </a:p>
      </dgm:t>
    </dgm:pt>
    <dgm:pt modelId="{B6153CD6-D9FB-4472-A1FF-AA354B17E30A}">
      <dgm:prSet custT="1"/>
      <dgm:spPr>
        <a:solidFill>
          <a:schemeClr val="accent4">
            <a:lumMod val="60000"/>
            <a:lumOff val="40000"/>
          </a:schemeClr>
        </a:solidFill>
        <a:scene3d>
          <a:camera prst="orthographicFront"/>
          <a:lightRig rig="threePt" dir="t"/>
        </a:scene3d>
        <a:sp3d>
          <a:bevelT/>
        </a:sp3d>
      </dgm:spPr>
      <dgm:t>
        <a:bodyPr/>
        <a:lstStyle/>
        <a:p>
          <a:r>
            <a:rPr lang="en-US" sz="700" b="1" dirty="0"/>
            <a:t>Renewable self-generated power</a:t>
          </a:r>
        </a:p>
      </dgm:t>
    </dgm:pt>
    <dgm:pt modelId="{CB3B850B-BCE6-4800-8421-EA17A488F798}" type="parTrans" cxnId="{EF3B05BF-5BB9-4AE7-9BC0-8F910B9CD28C}">
      <dgm:prSet/>
      <dgm:spPr/>
      <dgm:t>
        <a:bodyPr/>
        <a:lstStyle/>
        <a:p>
          <a:endParaRPr lang="en-US" sz="1800" b="1"/>
        </a:p>
      </dgm:t>
    </dgm:pt>
    <dgm:pt modelId="{9089CD4A-A51E-4D8B-9F9C-E37B722652A9}" type="sibTrans" cxnId="{EF3B05BF-5BB9-4AE7-9BC0-8F910B9CD28C}">
      <dgm:prSet/>
      <dgm:spPr/>
      <dgm:t>
        <a:bodyPr/>
        <a:lstStyle/>
        <a:p>
          <a:endParaRPr lang="en-US" sz="1800" b="1"/>
        </a:p>
      </dgm:t>
    </dgm:pt>
    <dgm:pt modelId="{91CBAB4E-55B7-4667-963C-50E4395B2A55}">
      <dgm:prSet custT="1"/>
      <dgm:spPr>
        <a:scene3d>
          <a:camera prst="orthographicFront"/>
          <a:lightRig rig="threePt" dir="t"/>
        </a:scene3d>
        <a:sp3d>
          <a:bevelT/>
        </a:sp3d>
      </dgm:spPr>
      <dgm:t>
        <a:bodyPr/>
        <a:lstStyle/>
        <a:p>
          <a:r>
            <a:rPr lang="en-US" sz="700" b="1" i="0" u="none" dirty="0"/>
            <a:t>Purchased steam/heat</a:t>
          </a:r>
          <a:endParaRPr lang="en-US" sz="700" b="1" dirty="0"/>
        </a:p>
      </dgm:t>
    </dgm:pt>
    <dgm:pt modelId="{EE7131B3-5C9B-4A4E-AD89-F28B6BCEB822}" type="parTrans" cxnId="{86EF28AD-DE2F-44C9-BA9D-4EE4B78E54E8}">
      <dgm:prSet/>
      <dgm:spPr/>
      <dgm:t>
        <a:bodyPr/>
        <a:lstStyle/>
        <a:p>
          <a:endParaRPr lang="en-US" sz="1800" b="1"/>
        </a:p>
      </dgm:t>
    </dgm:pt>
    <dgm:pt modelId="{8D35AC70-771E-4FFA-9B8A-812A22F6EAFE}" type="sibTrans" cxnId="{86EF28AD-DE2F-44C9-BA9D-4EE4B78E54E8}">
      <dgm:prSet/>
      <dgm:spPr/>
      <dgm:t>
        <a:bodyPr/>
        <a:lstStyle/>
        <a:p>
          <a:endParaRPr lang="en-US" sz="1800" b="1"/>
        </a:p>
      </dgm:t>
    </dgm:pt>
    <dgm:pt modelId="{C22E663E-80E4-4238-A6EB-1C23C0991B34}">
      <dgm:prSet custT="1"/>
      <dgm:spPr>
        <a:solidFill>
          <a:schemeClr val="accent4">
            <a:lumMod val="60000"/>
            <a:lumOff val="40000"/>
          </a:schemeClr>
        </a:solidFill>
        <a:scene3d>
          <a:camera prst="orthographicFront"/>
          <a:lightRig rig="threePt" dir="t"/>
        </a:scene3d>
        <a:sp3d>
          <a:bevelT/>
        </a:sp3d>
      </dgm:spPr>
      <dgm:t>
        <a:bodyPr/>
        <a:lstStyle/>
        <a:p>
          <a:endParaRPr lang="en-US" sz="700" b="1" dirty="0"/>
        </a:p>
      </dgm:t>
    </dgm:pt>
    <dgm:pt modelId="{A07545EA-C1CD-486C-8746-8225FBCACD03}" type="parTrans" cxnId="{C386496E-3474-4D6A-AD87-FC2CEA3C3699}">
      <dgm:prSet/>
      <dgm:spPr/>
      <dgm:t>
        <a:bodyPr/>
        <a:lstStyle/>
        <a:p>
          <a:endParaRPr lang="en-US" sz="1800" b="1"/>
        </a:p>
      </dgm:t>
    </dgm:pt>
    <dgm:pt modelId="{DC45A38F-0BEA-4A32-840B-77B52B7AF94B}" type="sibTrans" cxnId="{C386496E-3474-4D6A-AD87-FC2CEA3C3699}">
      <dgm:prSet/>
      <dgm:spPr/>
      <dgm:t>
        <a:bodyPr/>
        <a:lstStyle/>
        <a:p>
          <a:endParaRPr lang="en-US" sz="1800" b="1"/>
        </a:p>
      </dgm:t>
    </dgm:pt>
    <dgm:pt modelId="{02B21159-AC87-4C9B-A7E8-C65D337DDFDE}">
      <dgm:prSet custT="1"/>
      <dgm:spPr>
        <a:solidFill>
          <a:schemeClr val="accent4">
            <a:lumMod val="60000"/>
            <a:lumOff val="40000"/>
          </a:schemeClr>
        </a:solidFill>
        <a:scene3d>
          <a:camera prst="orthographicFront"/>
          <a:lightRig rig="threePt" dir="t"/>
        </a:scene3d>
        <a:sp3d>
          <a:bevelT/>
        </a:sp3d>
      </dgm:spPr>
      <dgm:t>
        <a:bodyPr/>
        <a:lstStyle/>
        <a:p>
          <a:endParaRPr lang="en-US" sz="700" b="1" dirty="0"/>
        </a:p>
      </dgm:t>
    </dgm:pt>
    <dgm:pt modelId="{2586E356-DAFD-43E3-B20E-3FE0840A7A1C}" type="parTrans" cxnId="{E3799F7C-072C-4121-850F-F48D1FC61CD4}">
      <dgm:prSet/>
      <dgm:spPr/>
      <dgm:t>
        <a:bodyPr/>
        <a:lstStyle/>
        <a:p>
          <a:endParaRPr lang="en-US" sz="1800" b="1"/>
        </a:p>
      </dgm:t>
    </dgm:pt>
    <dgm:pt modelId="{C77BA0A3-0A35-48B4-A9C9-4B8442A32A44}" type="sibTrans" cxnId="{E3799F7C-072C-4121-850F-F48D1FC61CD4}">
      <dgm:prSet/>
      <dgm:spPr/>
      <dgm:t>
        <a:bodyPr/>
        <a:lstStyle/>
        <a:p>
          <a:endParaRPr lang="en-US" sz="1800" b="1"/>
        </a:p>
      </dgm:t>
    </dgm:pt>
    <dgm:pt modelId="{3150FD41-7237-4CF2-A5B7-B2397F95089B}" type="pres">
      <dgm:prSet presAssocID="{3038B996-5007-435D-B60F-DE2E9A053339}" presName="Name0" presStyleCnt="0">
        <dgm:presLayoutVars>
          <dgm:dir/>
          <dgm:animLvl val="lvl"/>
          <dgm:resizeHandles val="exact"/>
        </dgm:presLayoutVars>
      </dgm:prSet>
      <dgm:spPr/>
    </dgm:pt>
    <dgm:pt modelId="{30A3ECA2-E679-489E-A312-45E61C675066}" type="pres">
      <dgm:prSet presAssocID="{1075D2D7-131D-40FD-8C67-DD42AA18E3C3}" presName="Name8" presStyleCnt="0"/>
      <dgm:spPr/>
    </dgm:pt>
    <dgm:pt modelId="{C5BB8D35-26BB-477B-A781-4B76018CF0A8}" type="pres">
      <dgm:prSet presAssocID="{1075D2D7-131D-40FD-8C67-DD42AA18E3C3}" presName="level" presStyleLbl="node1" presStyleIdx="0" presStyleCnt="7">
        <dgm:presLayoutVars>
          <dgm:chMax val="1"/>
          <dgm:bulletEnabled val="1"/>
        </dgm:presLayoutVars>
      </dgm:prSet>
      <dgm:spPr/>
    </dgm:pt>
    <dgm:pt modelId="{8B9D38C1-556F-40FE-9D64-2E863891E85B}" type="pres">
      <dgm:prSet presAssocID="{1075D2D7-131D-40FD-8C67-DD42AA18E3C3}" presName="levelTx" presStyleLbl="revTx" presStyleIdx="0" presStyleCnt="0">
        <dgm:presLayoutVars>
          <dgm:chMax val="1"/>
          <dgm:bulletEnabled val="1"/>
        </dgm:presLayoutVars>
      </dgm:prSet>
      <dgm:spPr/>
    </dgm:pt>
    <dgm:pt modelId="{D32C899A-5D11-4EAF-8242-D1EE6FA2F504}" type="pres">
      <dgm:prSet presAssocID="{05551E7A-0506-411F-BC07-ECACD82BBE34}" presName="Name8" presStyleCnt="0"/>
      <dgm:spPr/>
    </dgm:pt>
    <dgm:pt modelId="{1CA1A3E2-D18E-4A01-8600-8B49A5D83190}" type="pres">
      <dgm:prSet presAssocID="{05551E7A-0506-411F-BC07-ECACD82BBE34}" presName="level" presStyleLbl="node1" presStyleIdx="1" presStyleCnt="7">
        <dgm:presLayoutVars>
          <dgm:chMax val="1"/>
          <dgm:bulletEnabled val="1"/>
        </dgm:presLayoutVars>
      </dgm:prSet>
      <dgm:spPr/>
    </dgm:pt>
    <dgm:pt modelId="{924F0AA9-EE91-4667-8462-9EDD16CA3B94}" type="pres">
      <dgm:prSet presAssocID="{05551E7A-0506-411F-BC07-ECACD82BBE34}" presName="levelTx" presStyleLbl="revTx" presStyleIdx="0" presStyleCnt="0">
        <dgm:presLayoutVars>
          <dgm:chMax val="1"/>
          <dgm:bulletEnabled val="1"/>
        </dgm:presLayoutVars>
      </dgm:prSet>
      <dgm:spPr/>
    </dgm:pt>
    <dgm:pt modelId="{0A606A7D-5B81-4D17-8DC0-FDF875DE1100}" type="pres">
      <dgm:prSet presAssocID="{974F2AC5-2C65-4A00-B10E-0C13B185C68B}" presName="Name8" presStyleCnt="0"/>
      <dgm:spPr/>
    </dgm:pt>
    <dgm:pt modelId="{2DF5D706-AE28-4190-9E6B-5326E743CCE9}" type="pres">
      <dgm:prSet presAssocID="{974F2AC5-2C65-4A00-B10E-0C13B185C68B}" presName="level" presStyleLbl="node1" presStyleIdx="2" presStyleCnt="7">
        <dgm:presLayoutVars>
          <dgm:chMax val="1"/>
          <dgm:bulletEnabled val="1"/>
        </dgm:presLayoutVars>
      </dgm:prSet>
      <dgm:spPr/>
    </dgm:pt>
    <dgm:pt modelId="{25964565-4BD5-4839-A550-28392733E68D}" type="pres">
      <dgm:prSet presAssocID="{974F2AC5-2C65-4A00-B10E-0C13B185C68B}" presName="levelTx" presStyleLbl="revTx" presStyleIdx="0" presStyleCnt="0">
        <dgm:presLayoutVars>
          <dgm:chMax val="1"/>
          <dgm:bulletEnabled val="1"/>
        </dgm:presLayoutVars>
      </dgm:prSet>
      <dgm:spPr/>
    </dgm:pt>
    <dgm:pt modelId="{A559AC3C-0533-4B60-A814-E29A9AFA4C82}" type="pres">
      <dgm:prSet presAssocID="{B6153CD6-D9FB-4472-A1FF-AA354B17E30A}" presName="Name8" presStyleCnt="0"/>
      <dgm:spPr/>
    </dgm:pt>
    <dgm:pt modelId="{F04F01D2-0B8B-474B-97D0-B55BCA6C56BE}" type="pres">
      <dgm:prSet presAssocID="{B6153CD6-D9FB-4472-A1FF-AA354B17E30A}" presName="level" presStyleLbl="node1" presStyleIdx="3" presStyleCnt="7">
        <dgm:presLayoutVars>
          <dgm:chMax val="1"/>
          <dgm:bulletEnabled val="1"/>
        </dgm:presLayoutVars>
      </dgm:prSet>
      <dgm:spPr/>
    </dgm:pt>
    <dgm:pt modelId="{A092760F-3066-4AB5-A8BA-A2111DE24853}" type="pres">
      <dgm:prSet presAssocID="{B6153CD6-D9FB-4472-A1FF-AA354B17E30A}" presName="levelTx" presStyleLbl="revTx" presStyleIdx="0" presStyleCnt="0">
        <dgm:presLayoutVars>
          <dgm:chMax val="1"/>
          <dgm:bulletEnabled val="1"/>
        </dgm:presLayoutVars>
      </dgm:prSet>
      <dgm:spPr/>
    </dgm:pt>
    <dgm:pt modelId="{53E57A20-A59D-4DD3-A942-297D537444E7}" type="pres">
      <dgm:prSet presAssocID="{91CBAB4E-55B7-4667-963C-50E4395B2A55}" presName="Name8" presStyleCnt="0"/>
      <dgm:spPr/>
    </dgm:pt>
    <dgm:pt modelId="{344FDB7D-CD86-4264-95A0-3CFFFB88A4BA}" type="pres">
      <dgm:prSet presAssocID="{91CBAB4E-55B7-4667-963C-50E4395B2A55}" presName="level" presStyleLbl="node1" presStyleIdx="4" presStyleCnt="7">
        <dgm:presLayoutVars>
          <dgm:chMax val="1"/>
          <dgm:bulletEnabled val="1"/>
        </dgm:presLayoutVars>
      </dgm:prSet>
      <dgm:spPr/>
    </dgm:pt>
    <dgm:pt modelId="{CAF895A8-9541-46B8-868E-022F49FC2A88}" type="pres">
      <dgm:prSet presAssocID="{91CBAB4E-55B7-4667-963C-50E4395B2A55}" presName="levelTx" presStyleLbl="revTx" presStyleIdx="0" presStyleCnt="0">
        <dgm:presLayoutVars>
          <dgm:chMax val="1"/>
          <dgm:bulletEnabled val="1"/>
        </dgm:presLayoutVars>
      </dgm:prSet>
      <dgm:spPr/>
    </dgm:pt>
    <dgm:pt modelId="{ED540F2A-A24C-48FB-9132-46C08584E896}" type="pres">
      <dgm:prSet presAssocID="{C22E663E-80E4-4238-A6EB-1C23C0991B34}" presName="Name8" presStyleCnt="0"/>
      <dgm:spPr/>
    </dgm:pt>
    <dgm:pt modelId="{BA90F1D1-8307-47B3-94DE-9FEB96C15191}" type="pres">
      <dgm:prSet presAssocID="{C22E663E-80E4-4238-A6EB-1C23C0991B34}" presName="level" presStyleLbl="node1" presStyleIdx="5" presStyleCnt="7">
        <dgm:presLayoutVars>
          <dgm:chMax val="1"/>
          <dgm:bulletEnabled val="1"/>
        </dgm:presLayoutVars>
      </dgm:prSet>
      <dgm:spPr/>
    </dgm:pt>
    <dgm:pt modelId="{D8915B5B-D4A9-4172-8123-7D51413607AB}" type="pres">
      <dgm:prSet presAssocID="{C22E663E-80E4-4238-A6EB-1C23C0991B34}" presName="levelTx" presStyleLbl="revTx" presStyleIdx="0" presStyleCnt="0">
        <dgm:presLayoutVars>
          <dgm:chMax val="1"/>
          <dgm:bulletEnabled val="1"/>
        </dgm:presLayoutVars>
      </dgm:prSet>
      <dgm:spPr/>
    </dgm:pt>
    <dgm:pt modelId="{B42ED1AB-8204-4D42-B614-382970EA13FB}" type="pres">
      <dgm:prSet presAssocID="{02B21159-AC87-4C9B-A7E8-C65D337DDFDE}" presName="Name8" presStyleCnt="0"/>
      <dgm:spPr/>
    </dgm:pt>
    <dgm:pt modelId="{CF7371A7-A1E2-4847-87A6-79D6B38626E5}" type="pres">
      <dgm:prSet presAssocID="{02B21159-AC87-4C9B-A7E8-C65D337DDFDE}" presName="level" presStyleLbl="node1" presStyleIdx="6" presStyleCnt="7">
        <dgm:presLayoutVars>
          <dgm:chMax val="1"/>
          <dgm:bulletEnabled val="1"/>
        </dgm:presLayoutVars>
      </dgm:prSet>
      <dgm:spPr/>
    </dgm:pt>
    <dgm:pt modelId="{389A8BD6-D54F-4CE0-A402-73B163065196}" type="pres">
      <dgm:prSet presAssocID="{02B21159-AC87-4C9B-A7E8-C65D337DDFDE}" presName="levelTx" presStyleLbl="revTx" presStyleIdx="0" presStyleCnt="0">
        <dgm:presLayoutVars>
          <dgm:chMax val="1"/>
          <dgm:bulletEnabled val="1"/>
        </dgm:presLayoutVars>
      </dgm:prSet>
      <dgm:spPr/>
    </dgm:pt>
  </dgm:ptLst>
  <dgm:cxnLst>
    <dgm:cxn modelId="{C13C130C-7C54-4498-A97A-A02E4F77E021}" srcId="{3038B996-5007-435D-B60F-DE2E9A053339}" destId="{1075D2D7-131D-40FD-8C67-DD42AA18E3C3}" srcOrd="0" destOrd="0" parTransId="{E9CC762B-5B3F-4932-AEAB-2FF4E2E68EB4}" sibTransId="{63B6E3A8-6371-48AD-B1BF-3C32B1410E6D}"/>
    <dgm:cxn modelId="{E2E8AB0F-DFE1-4B24-B9AF-102E2ED96527}" type="presOf" srcId="{02B21159-AC87-4C9B-A7E8-C65D337DDFDE}" destId="{CF7371A7-A1E2-4847-87A6-79D6B38626E5}" srcOrd="0" destOrd="0" presId="urn:microsoft.com/office/officeart/2005/8/layout/pyramid3"/>
    <dgm:cxn modelId="{28921017-EF6F-4D77-9730-39FF7D597CC1}" type="presOf" srcId="{91CBAB4E-55B7-4667-963C-50E4395B2A55}" destId="{CAF895A8-9541-46B8-868E-022F49FC2A88}" srcOrd="1" destOrd="0" presId="urn:microsoft.com/office/officeart/2005/8/layout/pyramid3"/>
    <dgm:cxn modelId="{E347371F-A435-48F7-A93B-2C944A29EDA7}" type="presOf" srcId="{974F2AC5-2C65-4A00-B10E-0C13B185C68B}" destId="{25964565-4BD5-4839-A550-28392733E68D}" srcOrd="1" destOrd="0" presId="urn:microsoft.com/office/officeart/2005/8/layout/pyramid3"/>
    <dgm:cxn modelId="{483C8539-CBC0-4670-8B2D-BAB59DB22225}" type="presOf" srcId="{C22E663E-80E4-4238-A6EB-1C23C0991B34}" destId="{BA90F1D1-8307-47B3-94DE-9FEB96C15191}" srcOrd="0" destOrd="0" presId="urn:microsoft.com/office/officeart/2005/8/layout/pyramid3"/>
    <dgm:cxn modelId="{39E6E747-C52E-45EB-A460-C7192139A78B}" type="presOf" srcId="{02B21159-AC87-4C9B-A7E8-C65D337DDFDE}" destId="{389A8BD6-D54F-4CE0-A402-73B163065196}" srcOrd="1" destOrd="0" presId="urn:microsoft.com/office/officeart/2005/8/layout/pyramid3"/>
    <dgm:cxn modelId="{C386496E-3474-4D6A-AD87-FC2CEA3C3699}" srcId="{3038B996-5007-435D-B60F-DE2E9A053339}" destId="{C22E663E-80E4-4238-A6EB-1C23C0991B34}" srcOrd="5" destOrd="0" parTransId="{A07545EA-C1CD-486C-8746-8225FBCACD03}" sibTransId="{DC45A38F-0BEA-4A32-840B-77B52B7AF94B}"/>
    <dgm:cxn modelId="{CF466272-4CE4-4E4F-899A-1F7EDFB296B2}" type="presOf" srcId="{1075D2D7-131D-40FD-8C67-DD42AA18E3C3}" destId="{C5BB8D35-26BB-477B-A781-4B76018CF0A8}" srcOrd="0" destOrd="0" presId="urn:microsoft.com/office/officeart/2005/8/layout/pyramid3"/>
    <dgm:cxn modelId="{9DCCCE52-3B76-4931-9889-8EB36DBED171}" type="presOf" srcId="{C22E663E-80E4-4238-A6EB-1C23C0991B34}" destId="{D8915B5B-D4A9-4172-8123-7D51413607AB}" srcOrd="1" destOrd="0" presId="urn:microsoft.com/office/officeart/2005/8/layout/pyramid3"/>
    <dgm:cxn modelId="{9AA2DB54-9989-4C4B-8327-3F2750230B37}" type="presOf" srcId="{974F2AC5-2C65-4A00-B10E-0C13B185C68B}" destId="{2DF5D706-AE28-4190-9E6B-5326E743CCE9}" srcOrd="0" destOrd="0" presId="urn:microsoft.com/office/officeart/2005/8/layout/pyramid3"/>
    <dgm:cxn modelId="{5811BA56-936E-4139-8F01-261420E3E499}" srcId="{3038B996-5007-435D-B60F-DE2E9A053339}" destId="{974F2AC5-2C65-4A00-B10E-0C13B185C68B}" srcOrd="2" destOrd="0" parTransId="{CBE1CA0E-650C-45F3-825A-8CBA71A5BFC1}" sibTransId="{7ACF82D3-D8FD-49C9-8FD8-E05CC0B91788}"/>
    <dgm:cxn modelId="{E3799F7C-072C-4121-850F-F48D1FC61CD4}" srcId="{3038B996-5007-435D-B60F-DE2E9A053339}" destId="{02B21159-AC87-4C9B-A7E8-C65D337DDFDE}" srcOrd="6" destOrd="0" parTransId="{2586E356-DAFD-43E3-B20E-3FE0840A7A1C}" sibTransId="{C77BA0A3-0A35-48B4-A9C9-4B8442A32A44}"/>
    <dgm:cxn modelId="{5C58AC7D-7DC9-43DD-ACCF-49AF0E1302CD}" type="presOf" srcId="{91CBAB4E-55B7-4667-963C-50E4395B2A55}" destId="{344FDB7D-CD86-4264-95A0-3CFFFB88A4BA}" srcOrd="0" destOrd="0" presId="urn:microsoft.com/office/officeart/2005/8/layout/pyramid3"/>
    <dgm:cxn modelId="{A5513F87-56E2-4621-AF67-C095C5061E45}" type="presOf" srcId="{05551E7A-0506-411F-BC07-ECACD82BBE34}" destId="{1CA1A3E2-D18E-4A01-8600-8B49A5D83190}" srcOrd="0" destOrd="0" presId="urn:microsoft.com/office/officeart/2005/8/layout/pyramid3"/>
    <dgm:cxn modelId="{430B9C8B-3BC7-4DD9-B6D4-55080B1C2F31}" type="presOf" srcId="{B6153CD6-D9FB-4472-A1FF-AA354B17E30A}" destId="{A092760F-3066-4AB5-A8BA-A2111DE24853}" srcOrd="1" destOrd="0" presId="urn:microsoft.com/office/officeart/2005/8/layout/pyramid3"/>
    <dgm:cxn modelId="{C9EB4395-BF74-46C8-B1A9-DE878D6906CD}" type="presOf" srcId="{1075D2D7-131D-40FD-8C67-DD42AA18E3C3}" destId="{8B9D38C1-556F-40FE-9D64-2E863891E85B}" srcOrd="1" destOrd="0" presId="urn:microsoft.com/office/officeart/2005/8/layout/pyramid3"/>
    <dgm:cxn modelId="{86EF28AD-DE2F-44C9-BA9D-4EE4B78E54E8}" srcId="{3038B996-5007-435D-B60F-DE2E9A053339}" destId="{91CBAB4E-55B7-4667-963C-50E4395B2A55}" srcOrd="4" destOrd="0" parTransId="{EE7131B3-5C9B-4A4E-AD89-F28B6BCEB822}" sibTransId="{8D35AC70-771E-4FFA-9B8A-812A22F6EAFE}"/>
    <dgm:cxn modelId="{1AB6A2BD-3AB7-44AE-839C-8862DBC9F5D4}" type="presOf" srcId="{B6153CD6-D9FB-4472-A1FF-AA354B17E30A}" destId="{F04F01D2-0B8B-474B-97D0-B55BCA6C56BE}" srcOrd="0" destOrd="0" presId="urn:microsoft.com/office/officeart/2005/8/layout/pyramid3"/>
    <dgm:cxn modelId="{EF3B05BF-5BB9-4AE7-9BC0-8F910B9CD28C}" srcId="{3038B996-5007-435D-B60F-DE2E9A053339}" destId="{B6153CD6-D9FB-4472-A1FF-AA354B17E30A}" srcOrd="3" destOrd="0" parTransId="{CB3B850B-BCE6-4800-8421-EA17A488F798}" sibTransId="{9089CD4A-A51E-4D8B-9F9C-E37B722652A9}"/>
    <dgm:cxn modelId="{ED8E2ABF-957A-4FD0-9527-F060D923A6CB}" type="presOf" srcId="{05551E7A-0506-411F-BC07-ECACD82BBE34}" destId="{924F0AA9-EE91-4667-8462-9EDD16CA3B94}" srcOrd="1" destOrd="0" presId="urn:microsoft.com/office/officeart/2005/8/layout/pyramid3"/>
    <dgm:cxn modelId="{B30E6AD1-F6D9-4721-B52A-7F4BE45ECDF1}" type="presOf" srcId="{3038B996-5007-435D-B60F-DE2E9A053339}" destId="{3150FD41-7237-4CF2-A5B7-B2397F95089B}" srcOrd="0" destOrd="0" presId="urn:microsoft.com/office/officeart/2005/8/layout/pyramid3"/>
    <dgm:cxn modelId="{F1421BD6-451C-4FDD-8005-F7FD5FA382AD}" srcId="{3038B996-5007-435D-B60F-DE2E9A053339}" destId="{05551E7A-0506-411F-BC07-ECACD82BBE34}" srcOrd="1" destOrd="0" parTransId="{65664C81-95C3-44D3-9EAC-79E8D17D957E}" sibTransId="{01ADB693-6717-4E4A-9D8B-3A0A84273F11}"/>
    <dgm:cxn modelId="{CB1F9484-E073-4D9F-A6CC-16BA12A22B51}" type="presParOf" srcId="{3150FD41-7237-4CF2-A5B7-B2397F95089B}" destId="{30A3ECA2-E679-489E-A312-45E61C675066}" srcOrd="0" destOrd="0" presId="urn:microsoft.com/office/officeart/2005/8/layout/pyramid3"/>
    <dgm:cxn modelId="{2ECB2EB4-C131-43B3-A1CC-D8F119167B53}" type="presParOf" srcId="{30A3ECA2-E679-489E-A312-45E61C675066}" destId="{C5BB8D35-26BB-477B-A781-4B76018CF0A8}" srcOrd="0" destOrd="0" presId="urn:microsoft.com/office/officeart/2005/8/layout/pyramid3"/>
    <dgm:cxn modelId="{DAD2746F-F5CF-4535-9BFD-A8BFF81F1588}" type="presParOf" srcId="{30A3ECA2-E679-489E-A312-45E61C675066}" destId="{8B9D38C1-556F-40FE-9D64-2E863891E85B}" srcOrd="1" destOrd="0" presId="urn:microsoft.com/office/officeart/2005/8/layout/pyramid3"/>
    <dgm:cxn modelId="{EE507934-5598-44EA-9E91-8C02F9C9A3D7}" type="presParOf" srcId="{3150FD41-7237-4CF2-A5B7-B2397F95089B}" destId="{D32C899A-5D11-4EAF-8242-D1EE6FA2F504}" srcOrd="1" destOrd="0" presId="urn:microsoft.com/office/officeart/2005/8/layout/pyramid3"/>
    <dgm:cxn modelId="{7FEACBE5-20BD-441B-A2AB-DB505FCFE708}" type="presParOf" srcId="{D32C899A-5D11-4EAF-8242-D1EE6FA2F504}" destId="{1CA1A3E2-D18E-4A01-8600-8B49A5D83190}" srcOrd="0" destOrd="0" presId="urn:microsoft.com/office/officeart/2005/8/layout/pyramid3"/>
    <dgm:cxn modelId="{4B97FC43-7262-4386-9383-DD44020CA41F}" type="presParOf" srcId="{D32C899A-5D11-4EAF-8242-D1EE6FA2F504}" destId="{924F0AA9-EE91-4667-8462-9EDD16CA3B94}" srcOrd="1" destOrd="0" presId="urn:microsoft.com/office/officeart/2005/8/layout/pyramid3"/>
    <dgm:cxn modelId="{D590340D-FFEC-4314-8A21-8FCF291D5FCF}" type="presParOf" srcId="{3150FD41-7237-4CF2-A5B7-B2397F95089B}" destId="{0A606A7D-5B81-4D17-8DC0-FDF875DE1100}" srcOrd="2" destOrd="0" presId="urn:microsoft.com/office/officeart/2005/8/layout/pyramid3"/>
    <dgm:cxn modelId="{EC0C2A83-AE0D-470E-BF16-7AB5CAB4F1A6}" type="presParOf" srcId="{0A606A7D-5B81-4D17-8DC0-FDF875DE1100}" destId="{2DF5D706-AE28-4190-9E6B-5326E743CCE9}" srcOrd="0" destOrd="0" presId="urn:microsoft.com/office/officeart/2005/8/layout/pyramid3"/>
    <dgm:cxn modelId="{A818A4BA-C221-408F-82B7-CB4A9DE41A88}" type="presParOf" srcId="{0A606A7D-5B81-4D17-8DC0-FDF875DE1100}" destId="{25964565-4BD5-4839-A550-28392733E68D}" srcOrd="1" destOrd="0" presId="urn:microsoft.com/office/officeart/2005/8/layout/pyramid3"/>
    <dgm:cxn modelId="{A0B580F7-253B-4211-9FF1-06619D1AD2ED}" type="presParOf" srcId="{3150FD41-7237-4CF2-A5B7-B2397F95089B}" destId="{A559AC3C-0533-4B60-A814-E29A9AFA4C82}" srcOrd="3" destOrd="0" presId="urn:microsoft.com/office/officeart/2005/8/layout/pyramid3"/>
    <dgm:cxn modelId="{2622D229-F8F2-4358-A296-B8B9870D927A}" type="presParOf" srcId="{A559AC3C-0533-4B60-A814-E29A9AFA4C82}" destId="{F04F01D2-0B8B-474B-97D0-B55BCA6C56BE}" srcOrd="0" destOrd="0" presId="urn:microsoft.com/office/officeart/2005/8/layout/pyramid3"/>
    <dgm:cxn modelId="{5FED58A3-1A80-471E-BE7F-7ECE90A1AD59}" type="presParOf" srcId="{A559AC3C-0533-4B60-A814-E29A9AFA4C82}" destId="{A092760F-3066-4AB5-A8BA-A2111DE24853}" srcOrd="1" destOrd="0" presId="urn:microsoft.com/office/officeart/2005/8/layout/pyramid3"/>
    <dgm:cxn modelId="{6067CA52-3A4D-46B7-9DFF-CE31F3F9B93C}" type="presParOf" srcId="{3150FD41-7237-4CF2-A5B7-B2397F95089B}" destId="{53E57A20-A59D-4DD3-A942-297D537444E7}" srcOrd="4" destOrd="0" presId="urn:microsoft.com/office/officeart/2005/8/layout/pyramid3"/>
    <dgm:cxn modelId="{AE2ADECA-F49D-4481-97C9-9E098AE6CAE7}" type="presParOf" srcId="{53E57A20-A59D-4DD3-A942-297D537444E7}" destId="{344FDB7D-CD86-4264-95A0-3CFFFB88A4BA}" srcOrd="0" destOrd="0" presId="urn:microsoft.com/office/officeart/2005/8/layout/pyramid3"/>
    <dgm:cxn modelId="{6C78A095-C5A0-49C4-8226-4BC568C36638}" type="presParOf" srcId="{53E57A20-A59D-4DD3-A942-297D537444E7}" destId="{CAF895A8-9541-46B8-868E-022F49FC2A88}" srcOrd="1" destOrd="0" presId="urn:microsoft.com/office/officeart/2005/8/layout/pyramid3"/>
    <dgm:cxn modelId="{2745F832-D9F8-4E45-9A59-80EDDF459DA7}" type="presParOf" srcId="{3150FD41-7237-4CF2-A5B7-B2397F95089B}" destId="{ED540F2A-A24C-48FB-9132-46C08584E896}" srcOrd="5" destOrd="0" presId="urn:microsoft.com/office/officeart/2005/8/layout/pyramid3"/>
    <dgm:cxn modelId="{8B405732-C96C-437E-99DE-11D2487D4C16}" type="presParOf" srcId="{ED540F2A-A24C-48FB-9132-46C08584E896}" destId="{BA90F1D1-8307-47B3-94DE-9FEB96C15191}" srcOrd="0" destOrd="0" presId="urn:microsoft.com/office/officeart/2005/8/layout/pyramid3"/>
    <dgm:cxn modelId="{422B9F26-D462-410D-AA5F-9686F31F584D}" type="presParOf" srcId="{ED540F2A-A24C-48FB-9132-46C08584E896}" destId="{D8915B5B-D4A9-4172-8123-7D51413607AB}" srcOrd="1" destOrd="0" presId="urn:microsoft.com/office/officeart/2005/8/layout/pyramid3"/>
    <dgm:cxn modelId="{1D4EAA46-829F-40FE-8AE1-6CA940C91EC1}" type="presParOf" srcId="{3150FD41-7237-4CF2-A5B7-B2397F95089B}" destId="{B42ED1AB-8204-4D42-B614-382970EA13FB}" srcOrd="6" destOrd="0" presId="urn:microsoft.com/office/officeart/2005/8/layout/pyramid3"/>
    <dgm:cxn modelId="{2F9AA012-D513-4935-8BF1-2476C4FFB61A}" type="presParOf" srcId="{B42ED1AB-8204-4D42-B614-382970EA13FB}" destId="{CF7371A7-A1E2-4847-87A6-79D6B38626E5}" srcOrd="0" destOrd="0" presId="urn:microsoft.com/office/officeart/2005/8/layout/pyramid3"/>
    <dgm:cxn modelId="{81C3D4A8-1623-46D3-ADA5-BE441FAC5E88}" type="presParOf" srcId="{B42ED1AB-8204-4D42-B614-382970EA13FB}" destId="{389A8BD6-D54F-4CE0-A402-73B163065196}"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307C4-68E1-49A8-9294-F742AC318CB8}">
      <dsp:nvSpPr>
        <dsp:cNvPr id="0" name=""/>
        <dsp:cNvSpPr/>
      </dsp:nvSpPr>
      <dsp:spPr>
        <a:xfrm rot="10800000">
          <a:off x="0" y="0"/>
          <a:ext cx="3146678" cy="229501"/>
        </a:xfrm>
        <a:prstGeom prst="trapezoid">
          <a:avLst>
            <a:gd name="adj" fmla="val 489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Natural gas combustion</a:t>
          </a:r>
        </a:p>
      </dsp:txBody>
      <dsp:txXfrm rot="-10800000">
        <a:off x="550668" y="0"/>
        <a:ext cx="2045340" cy="229501"/>
      </dsp:txXfrm>
    </dsp:sp>
    <dsp:sp modelId="{3D1A953C-F0B0-47F2-BFE3-85651B1F80C5}">
      <dsp:nvSpPr>
        <dsp:cNvPr id="0" name=""/>
        <dsp:cNvSpPr/>
      </dsp:nvSpPr>
      <dsp:spPr>
        <a:xfrm rot="10800000">
          <a:off x="112381" y="229501"/>
          <a:ext cx="2921915" cy="229501"/>
        </a:xfrm>
        <a:prstGeom prst="trapezoid">
          <a:avLst>
            <a:gd name="adj" fmla="val 48968"/>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Steam sold (BTU)</a:t>
          </a:r>
          <a:endParaRPr lang="en-US" sz="600" b="1" kern="1200" dirty="0"/>
        </a:p>
      </dsp:txBody>
      <dsp:txXfrm rot="-10800000">
        <a:off x="623716" y="229501"/>
        <a:ext cx="1899244" cy="229501"/>
      </dsp:txXfrm>
    </dsp:sp>
    <dsp:sp modelId="{BF4DA9A2-40CB-4151-9DEB-48A64A854BE1}">
      <dsp:nvSpPr>
        <dsp:cNvPr id="0" name=""/>
        <dsp:cNvSpPr/>
      </dsp:nvSpPr>
      <dsp:spPr>
        <a:xfrm rot="10800000">
          <a:off x="224762" y="459002"/>
          <a:ext cx="2697152" cy="229501"/>
        </a:xfrm>
        <a:prstGeom prst="trapezoid">
          <a:avLst>
            <a:gd name="adj" fmla="val 48968"/>
          </a:avLst>
        </a:prstGeom>
        <a:solidFill>
          <a:schemeClr val="accent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Cogen system (natural gas)</a:t>
          </a:r>
        </a:p>
      </dsp:txBody>
      <dsp:txXfrm rot="-10800000">
        <a:off x="696764" y="459002"/>
        <a:ext cx="1753149" cy="229501"/>
      </dsp:txXfrm>
    </dsp:sp>
    <dsp:sp modelId="{B38A94D0-0D84-4794-A123-79F1028E9479}">
      <dsp:nvSpPr>
        <dsp:cNvPr id="0" name=""/>
        <dsp:cNvSpPr/>
      </dsp:nvSpPr>
      <dsp:spPr>
        <a:xfrm rot="10800000">
          <a:off x="337144" y="688503"/>
          <a:ext cx="2472389" cy="229501"/>
        </a:xfrm>
        <a:prstGeom prst="trapezoid">
          <a:avLst>
            <a:gd name="adj" fmla="val 48968"/>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769812" y="688503"/>
        <a:ext cx="1607053" cy="229501"/>
      </dsp:txXfrm>
    </dsp:sp>
    <dsp:sp modelId="{16B2583E-F62F-4FA9-8C76-58CA820A2C63}">
      <dsp:nvSpPr>
        <dsp:cNvPr id="0" name=""/>
        <dsp:cNvSpPr/>
      </dsp:nvSpPr>
      <dsp:spPr>
        <a:xfrm rot="10800000">
          <a:off x="449525" y="918004"/>
          <a:ext cx="2247627" cy="229501"/>
        </a:xfrm>
        <a:prstGeom prst="trapezoid">
          <a:avLst>
            <a:gd name="adj" fmla="val 48968"/>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842860" y="918004"/>
        <a:ext cx="1460957" cy="229501"/>
      </dsp:txXfrm>
    </dsp:sp>
    <dsp:sp modelId="{0EC908C8-8568-4782-B110-589FC5103260}">
      <dsp:nvSpPr>
        <dsp:cNvPr id="0" name=""/>
        <dsp:cNvSpPr/>
      </dsp:nvSpPr>
      <dsp:spPr>
        <a:xfrm rot="10800000">
          <a:off x="561906" y="1147506"/>
          <a:ext cx="2022864" cy="229501"/>
        </a:xfrm>
        <a:prstGeom prst="trapezoid">
          <a:avLst>
            <a:gd name="adj" fmla="val 48968"/>
          </a:avLst>
        </a:prstGeom>
        <a:solidFill>
          <a:schemeClr val="accent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915908" y="1147506"/>
        <a:ext cx="1314861" cy="229501"/>
      </dsp:txXfrm>
    </dsp:sp>
    <dsp:sp modelId="{8446F1EC-0FCA-4C61-975B-B38ED2A4C31B}">
      <dsp:nvSpPr>
        <dsp:cNvPr id="0" name=""/>
        <dsp:cNvSpPr/>
      </dsp:nvSpPr>
      <dsp:spPr>
        <a:xfrm rot="10800000">
          <a:off x="674288" y="1377007"/>
          <a:ext cx="1798101" cy="229501"/>
        </a:xfrm>
        <a:prstGeom prst="trapezoid">
          <a:avLst>
            <a:gd name="adj" fmla="val 48968"/>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988955" y="1377007"/>
        <a:ext cx="1168766" cy="229501"/>
      </dsp:txXfrm>
    </dsp:sp>
    <dsp:sp modelId="{E916E513-B92E-483A-BF16-B76EC57B0F48}">
      <dsp:nvSpPr>
        <dsp:cNvPr id="0" name=""/>
        <dsp:cNvSpPr/>
      </dsp:nvSpPr>
      <dsp:spPr>
        <a:xfrm rot="10800000">
          <a:off x="786669" y="1606508"/>
          <a:ext cx="1573339" cy="229501"/>
        </a:xfrm>
        <a:prstGeom prst="trapezoid">
          <a:avLst>
            <a:gd name="adj" fmla="val 48968"/>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1062003" y="1606508"/>
        <a:ext cx="1022670" cy="229501"/>
      </dsp:txXfrm>
    </dsp:sp>
    <dsp:sp modelId="{23FAB8CD-AC19-499B-B1B9-0F1E44A6BDCF}">
      <dsp:nvSpPr>
        <dsp:cNvPr id="0" name=""/>
        <dsp:cNvSpPr/>
      </dsp:nvSpPr>
      <dsp:spPr>
        <a:xfrm rot="10800000">
          <a:off x="899050" y="1836009"/>
          <a:ext cx="1348576" cy="229501"/>
        </a:xfrm>
        <a:prstGeom prst="trapezoid">
          <a:avLst>
            <a:gd name="adj" fmla="val 48968"/>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1135051" y="1836009"/>
        <a:ext cx="876574" cy="229501"/>
      </dsp:txXfrm>
    </dsp:sp>
    <dsp:sp modelId="{B645BDB3-649F-48C2-8812-327033FA570D}">
      <dsp:nvSpPr>
        <dsp:cNvPr id="0" name=""/>
        <dsp:cNvSpPr/>
      </dsp:nvSpPr>
      <dsp:spPr>
        <a:xfrm rot="10800000">
          <a:off x="1011432" y="2065510"/>
          <a:ext cx="1123813" cy="229501"/>
        </a:xfrm>
        <a:prstGeom prst="trapezoid">
          <a:avLst>
            <a:gd name="adj" fmla="val 48968"/>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1208099" y="2065510"/>
        <a:ext cx="730478" cy="229501"/>
      </dsp:txXfrm>
    </dsp:sp>
    <dsp:sp modelId="{E59EFB69-628D-4E1C-B30F-CF416772E919}">
      <dsp:nvSpPr>
        <dsp:cNvPr id="0" name=""/>
        <dsp:cNvSpPr/>
      </dsp:nvSpPr>
      <dsp:spPr>
        <a:xfrm rot="10800000">
          <a:off x="1123813" y="2295012"/>
          <a:ext cx="899050" cy="229501"/>
        </a:xfrm>
        <a:prstGeom prst="trapezoid">
          <a:avLst>
            <a:gd name="adj" fmla="val 48968"/>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1281147" y="2295012"/>
        <a:ext cx="584383" cy="229501"/>
      </dsp:txXfrm>
    </dsp:sp>
    <dsp:sp modelId="{844D8801-C721-416F-902C-C81F1B399B91}">
      <dsp:nvSpPr>
        <dsp:cNvPr id="0" name=""/>
        <dsp:cNvSpPr/>
      </dsp:nvSpPr>
      <dsp:spPr>
        <a:xfrm rot="10800000">
          <a:off x="1236194" y="2524513"/>
          <a:ext cx="674288" cy="229501"/>
        </a:xfrm>
        <a:prstGeom prst="trapezoid">
          <a:avLst>
            <a:gd name="adj" fmla="val 48968"/>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1354195" y="2524513"/>
        <a:ext cx="438287" cy="229501"/>
      </dsp:txXfrm>
    </dsp:sp>
    <dsp:sp modelId="{CAB8835C-812C-4B04-9448-FF866CAAACC2}">
      <dsp:nvSpPr>
        <dsp:cNvPr id="0" name=""/>
        <dsp:cNvSpPr/>
      </dsp:nvSpPr>
      <dsp:spPr>
        <a:xfrm rot="10800000">
          <a:off x="1348576" y="2754014"/>
          <a:ext cx="449525" cy="229501"/>
        </a:xfrm>
        <a:prstGeom prst="trapezoid">
          <a:avLst>
            <a:gd name="adj" fmla="val 48968"/>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1427243" y="2754014"/>
        <a:ext cx="292191" cy="229501"/>
      </dsp:txXfrm>
    </dsp:sp>
    <dsp:sp modelId="{18080806-AACB-44F5-8A04-D7014AAD4611}">
      <dsp:nvSpPr>
        <dsp:cNvPr id="0" name=""/>
        <dsp:cNvSpPr/>
      </dsp:nvSpPr>
      <dsp:spPr>
        <a:xfrm rot="10800000">
          <a:off x="1460957" y="2983515"/>
          <a:ext cx="224762" cy="229501"/>
        </a:xfrm>
        <a:prstGeom prst="trapezoid">
          <a:avLst>
            <a:gd name="adj" fmla="val 5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1460957" y="2983515"/>
        <a:ext cx="224762" cy="229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B8D35-26BB-477B-A781-4B76018CF0A8}">
      <dsp:nvSpPr>
        <dsp:cNvPr id="0" name=""/>
        <dsp:cNvSpPr/>
      </dsp:nvSpPr>
      <dsp:spPr>
        <a:xfrm rot="10800000">
          <a:off x="0" y="0"/>
          <a:ext cx="2816995" cy="259414"/>
        </a:xfrm>
        <a:prstGeom prst="trapezoid">
          <a:avLst>
            <a:gd name="adj" fmla="val 77565"/>
          </a:avLst>
        </a:prstGeom>
        <a:solidFill>
          <a:schemeClr val="accent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492974" y="0"/>
        <a:ext cx="1831047" cy="259414"/>
      </dsp:txXfrm>
    </dsp:sp>
    <dsp:sp modelId="{1CA1A3E2-D18E-4A01-8600-8B49A5D83190}">
      <dsp:nvSpPr>
        <dsp:cNvPr id="0" name=""/>
        <dsp:cNvSpPr/>
      </dsp:nvSpPr>
      <dsp:spPr>
        <a:xfrm rot="10800000">
          <a:off x="201214" y="259414"/>
          <a:ext cx="2414567" cy="259414"/>
        </a:xfrm>
        <a:prstGeom prst="trapezoid">
          <a:avLst>
            <a:gd name="adj" fmla="val 77565"/>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623763" y="259414"/>
        <a:ext cx="1569469" cy="259414"/>
      </dsp:txXfrm>
    </dsp:sp>
    <dsp:sp modelId="{2DF5D706-AE28-4190-9E6B-5326E743CCE9}">
      <dsp:nvSpPr>
        <dsp:cNvPr id="0" name=""/>
        <dsp:cNvSpPr/>
      </dsp:nvSpPr>
      <dsp:spPr>
        <a:xfrm rot="10800000">
          <a:off x="402428" y="518829"/>
          <a:ext cx="2012140" cy="259414"/>
        </a:xfrm>
        <a:prstGeom prst="trapezoid">
          <a:avLst>
            <a:gd name="adj" fmla="val 77565"/>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i="0" u="none" kern="1200" dirty="0"/>
            <a:t>Non-renewable self-generated power</a:t>
          </a:r>
          <a:endParaRPr lang="en-US" sz="700" b="1" kern="1200" dirty="0"/>
        </a:p>
      </dsp:txBody>
      <dsp:txXfrm rot="-10800000">
        <a:off x="754552" y="518829"/>
        <a:ext cx="1307891" cy="259414"/>
      </dsp:txXfrm>
    </dsp:sp>
    <dsp:sp modelId="{F04F01D2-0B8B-474B-97D0-B55BCA6C56BE}">
      <dsp:nvSpPr>
        <dsp:cNvPr id="0" name=""/>
        <dsp:cNvSpPr/>
      </dsp:nvSpPr>
      <dsp:spPr>
        <a:xfrm rot="10800000">
          <a:off x="603641" y="778244"/>
          <a:ext cx="1609712" cy="259414"/>
        </a:xfrm>
        <a:prstGeom prst="trapezoid">
          <a:avLst>
            <a:gd name="adj" fmla="val 77565"/>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Renewable self-generated power</a:t>
          </a:r>
        </a:p>
      </dsp:txBody>
      <dsp:txXfrm rot="-10800000">
        <a:off x="885341" y="778244"/>
        <a:ext cx="1046312" cy="259414"/>
      </dsp:txXfrm>
    </dsp:sp>
    <dsp:sp modelId="{344FDB7D-CD86-4264-95A0-3CFFFB88A4BA}">
      <dsp:nvSpPr>
        <dsp:cNvPr id="0" name=""/>
        <dsp:cNvSpPr/>
      </dsp:nvSpPr>
      <dsp:spPr>
        <a:xfrm rot="10800000">
          <a:off x="804855" y="1037659"/>
          <a:ext cx="1207284" cy="259414"/>
        </a:xfrm>
        <a:prstGeom prst="trapezoid">
          <a:avLst>
            <a:gd name="adj" fmla="val 775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i="0" u="none" kern="1200" dirty="0"/>
            <a:t>Purchased steam/heat</a:t>
          </a:r>
          <a:endParaRPr lang="en-US" sz="700" b="1" kern="1200" dirty="0"/>
        </a:p>
      </dsp:txBody>
      <dsp:txXfrm rot="-10800000">
        <a:off x="1016130" y="1037659"/>
        <a:ext cx="784734" cy="259414"/>
      </dsp:txXfrm>
    </dsp:sp>
    <dsp:sp modelId="{BA90F1D1-8307-47B3-94DE-9FEB96C15191}">
      <dsp:nvSpPr>
        <dsp:cNvPr id="0" name=""/>
        <dsp:cNvSpPr/>
      </dsp:nvSpPr>
      <dsp:spPr>
        <a:xfrm rot="10800000">
          <a:off x="1006070" y="1297074"/>
          <a:ext cx="804856" cy="259414"/>
        </a:xfrm>
        <a:prstGeom prst="trapezoid">
          <a:avLst>
            <a:gd name="adj" fmla="val 77565"/>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1146919" y="1297074"/>
        <a:ext cx="523156" cy="259414"/>
      </dsp:txXfrm>
    </dsp:sp>
    <dsp:sp modelId="{CF7371A7-A1E2-4847-87A6-79D6B38626E5}">
      <dsp:nvSpPr>
        <dsp:cNvPr id="0" name=""/>
        <dsp:cNvSpPr/>
      </dsp:nvSpPr>
      <dsp:spPr>
        <a:xfrm rot="10800000">
          <a:off x="1207283" y="1556489"/>
          <a:ext cx="402428" cy="259414"/>
        </a:xfrm>
        <a:prstGeom prst="trapezoid">
          <a:avLst>
            <a:gd name="adj" fmla="val 77565"/>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rot="-10800000">
        <a:off x="1207283" y="1556489"/>
        <a:ext cx="402428" cy="2594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3177" tIns="46589" rIns="93177" bIns="46589" rtlCol="0"/>
          <a:lstStyle>
            <a:lvl1pPr algn="r">
              <a:defRPr sz="1200"/>
            </a:lvl1pPr>
          </a:lstStyle>
          <a:p>
            <a:fld id="{A2C1F8E7-D0E7-49FE-8710-48E3A663E3E3}" type="datetimeFigureOut">
              <a:rPr lang="en-US" smtClean="0"/>
              <a:t>12/15/2020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3177" tIns="46589" rIns="93177" bIns="46589" rtlCol="0" anchor="b"/>
          <a:lstStyle>
            <a:lvl1pPr algn="r">
              <a:defRPr sz="1200"/>
            </a:lvl1pPr>
          </a:lstStyle>
          <a:p>
            <a:fld id="{EDF3945F-3AD7-43E4-940B-6766B6E6A767}" type="slidenum">
              <a:rPr lang="en-US" smtClean="0"/>
              <a:t>‹#›</a:t>
            </a:fld>
            <a:endParaRPr lang="en-US"/>
          </a:p>
        </p:txBody>
      </p:sp>
    </p:spTree>
    <p:extLst>
      <p:ext uri="{BB962C8B-B14F-4D97-AF65-F5344CB8AC3E}">
        <p14:creationId xmlns:p14="http://schemas.microsoft.com/office/powerpoint/2010/main" val="1964875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BC785CCA-CA9A-471A-A2BC-91FE77980C14}" type="datetimeFigureOut">
              <a:rPr lang="en-US" smtClean="0"/>
              <a:t>12/14/2020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44B7D7D9-5539-47B4-8E41-2E16A06C5B59}" type="slidenum">
              <a:rPr lang="en-US" smtClean="0"/>
              <a:t>‹#›</a:t>
            </a:fld>
            <a:endParaRPr lang="en-US"/>
          </a:p>
        </p:txBody>
      </p:sp>
    </p:spTree>
    <p:extLst>
      <p:ext uri="{BB962C8B-B14F-4D97-AF65-F5344CB8AC3E}">
        <p14:creationId xmlns:p14="http://schemas.microsoft.com/office/powerpoint/2010/main" val="291763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Phase</a:t>
            </a:r>
            <a:r>
              <a:rPr lang="sv-SE" dirty="0"/>
              <a:t> 1 and 2: 2005 – 2012</a:t>
            </a:r>
          </a:p>
          <a:p>
            <a:r>
              <a:rPr lang="sv-SE" dirty="0" err="1"/>
              <a:t>Phase</a:t>
            </a:r>
            <a:r>
              <a:rPr lang="sv-SE" dirty="0"/>
              <a:t> 3: 2013 – 2020</a:t>
            </a:r>
          </a:p>
          <a:p>
            <a:r>
              <a:rPr lang="sv-SE" dirty="0" err="1"/>
              <a:t>Phase</a:t>
            </a:r>
            <a:r>
              <a:rPr lang="sv-SE" dirty="0"/>
              <a:t> 4: 2021 - 2030</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D7227-181A-4873-9F58-4401C9C4940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567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grpSp>
        <p:nvGrpSpPr>
          <p:cNvPr id="8" name="Gruppieren 7"/>
          <p:cNvGrpSpPr/>
          <p:nvPr userDrawn="1"/>
        </p:nvGrpSpPr>
        <p:grpSpPr>
          <a:xfrm>
            <a:off x="67505" y="2378975"/>
            <a:ext cx="9076495" cy="2764526"/>
            <a:chOff x="-1198563" y="1439863"/>
            <a:chExt cx="9974263" cy="3071812"/>
          </a:xfrm>
        </p:grpSpPr>
        <p:grpSp>
          <p:nvGrpSpPr>
            <p:cNvPr id="9" name="Gruppieren 8"/>
            <p:cNvGrpSpPr/>
            <p:nvPr userDrawn="1"/>
          </p:nvGrpSpPr>
          <p:grpSpPr>
            <a:xfrm>
              <a:off x="1689100" y="3344863"/>
              <a:ext cx="7086600" cy="1166812"/>
              <a:chOff x="1689100" y="3344863"/>
              <a:chExt cx="7086600" cy="1166812"/>
            </a:xfrm>
            <a:solidFill>
              <a:schemeClr val="accent2"/>
            </a:solidFill>
          </p:grpSpPr>
          <p:sp>
            <p:nvSpPr>
              <p:cNvPr id="22" name="Freeform 7"/>
              <p:cNvSpPr>
                <a:spLocks/>
              </p:cNvSpPr>
              <p:nvPr userDrawn="1"/>
            </p:nvSpPr>
            <p:spPr bwMode="auto">
              <a:xfrm>
                <a:off x="3641725" y="4413250"/>
                <a:ext cx="1905000" cy="98425"/>
              </a:xfrm>
              <a:custGeom>
                <a:avLst/>
                <a:gdLst>
                  <a:gd name="T0" fmla="*/ 0 w 508"/>
                  <a:gd name="T1" fmla="*/ 26 h 26"/>
                  <a:gd name="T2" fmla="*/ 30 w 508"/>
                  <a:gd name="T3" fmla="*/ 26 h 26"/>
                  <a:gd name="T4" fmla="*/ 480 w 508"/>
                  <a:gd name="T5" fmla="*/ 26 h 26"/>
                  <a:gd name="T6" fmla="*/ 508 w 508"/>
                  <a:gd name="T7" fmla="*/ 26 h 26"/>
                  <a:gd name="T8" fmla="*/ 0 w 508"/>
                  <a:gd name="T9" fmla="*/ 26 h 26"/>
                </a:gdLst>
                <a:ahLst/>
                <a:cxnLst>
                  <a:cxn ang="0">
                    <a:pos x="T0" y="T1"/>
                  </a:cxn>
                  <a:cxn ang="0">
                    <a:pos x="T2" y="T3"/>
                  </a:cxn>
                  <a:cxn ang="0">
                    <a:pos x="T4" y="T5"/>
                  </a:cxn>
                  <a:cxn ang="0">
                    <a:pos x="T6" y="T7"/>
                  </a:cxn>
                  <a:cxn ang="0">
                    <a:pos x="T8" y="T9"/>
                  </a:cxn>
                </a:cxnLst>
                <a:rect l="0" t="0" r="r" b="b"/>
                <a:pathLst>
                  <a:path w="508" h="26">
                    <a:moveTo>
                      <a:pt x="0" y="26"/>
                    </a:moveTo>
                    <a:cubicBezTo>
                      <a:pt x="30" y="26"/>
                      <a:pt x="30" y="26"/>
                      <a:pt x="30" y="26"/>
                    </a:cubicBezTo>
                    <a:cubicBezTo>
                      <a:pt x="191" y="6"/>
                      <a:pt x="329" y="6"/>
                      <a:pt x="480" y="26"/>
                    </a:cubicBezTo>
                    <a:cubicBezTo>
                      <a:pt x="508" y="26"/>
                      <a:pt x="508" y="26"/>
                      <a:pt x="508" y="26"/>
                    </a:cubicBezTo>
                    <a:cubicBezTo>
                      <a:pt x="337" y="0"/>
                      <a:pt x="184" y="0"/>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8"/>
              <p:cNvSpPr>
                <a:spLocks/>
              </p:cNvSpPr>
              <p:nvPr userDrawn="1"/>
            </p:nvSpPr>
            <p:spPr bwMode="auto">
              <a:xfrm>
                <a:off x="3181350" y="4270375"/>
                <a:ext cx="3108325" cy="241300"/>
              </a:xfrm>
              <a:custGeom>
                <a:avLst/>
                <a:gdLst>
                  <a:gd name="T0" fmla="*/ 0 w 829"/>
                  <a:gd name="T1" fmla="*/ 64 h 64"/>
                  <a:gd name="T2" fmla="*/ 21 w 829"/>
                  <a:gd name="T3" fmla="*/ 64 h 64"/>
                  <a:gd name="T4" fmla="*/ 810 w 829"/>
                  <a:gd name="T5" fmla="*/ 64 h 64"/>
                  <a:gd name="T6" fmla="*/ 829 w 829"/>
                  <a:gd name="T7" fmla="*/ 64 h 64"/>
                  <a:gd name="T8" fmla="*/ 0 w 829"/>
                  <a:gd name="T9" fmla="*/ 64 h 64"/>
                </a:gdLst>
                <a:ahLst/>
                <a:cxnLst>
                  <a:cxn ang="0">
                    <a:pos x="T0" y="T1"/>
                  </a:cxn>
                  <a:cxn ang="0">
                    <a:pos x="T2" y="T3"/>
                  </a:cxn>
                  <a:cxn ang="0">
                    <a:pos x="T4" y="T5"/>
                  </a:cxn>
                  <a:cxn ang="0">
                    <a:pos x="T6" y="T7"/>
                  </a:cxn>
                  <a:cxn ang="0">
                    <a:pos x="T8" y="T9"/>
                  </a:cxn>
                </a:cxnLst>
                <a:rect l="0" t="0" r="r" b="b"/>
                <a:pathLst>
                  <a:path w="829" h="64">
                    <a:moveTo>
                      <a:pt x="0" y="64"/>
                    </a:moveTo>
                    <a:cubicBezTo>
                      <a:pt x="21" y="64"/>
                      <a:pt x="21" y="64"/>
                      <a:pt x="21" y="64"/>
                    </a:cubicBezTo>
                    <a:cubicBezTo>
                      <a:pt x="322" y="6"/>
                      <a:pt x="540" y="6"/>
                      <a:pt x="810" y="64"/>
                    </a:cubicBezTo>
                    <a:cubicBezTo>
                      <a:pt x="829" y="64"/>
                      <a:pt x="829" y="64"/>
                      <a:pt x="829" y="64"/>
                    </a:cubicBezTo>
                    <a:cubicBezTo>
                      <a:pt x="544" y="1"/>
                      <a:pt x="319" y="0"/>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9"/>
              <p:cNvSpPr>
                <a:spLocks/>
              </p:cNvSpPr>
              <p:nvPr userDrawn="1"/>
            </p:nvSpPr>
            <p:spPr bwMode="auto">
              <a:xfrm>
                <a:off x="2854325" y="4110038"/>
                <a:ext cx="4046538" cy="401637"/>
              </a:xfrm>
              <a:custGeom>
                <a:avLst/>
                <a:gdLst>
                  <a:gd name="T0" fmla="*/ 534 w 1079"/>
                  <a:gd name="T1" fmla="*/ 31 h 107"/>
                  <a:gd name="T2" fmla="*/ 0 w 1079"/>
                  <a:gd name="T3" fmla="*/ 107 h 107"/>
                  <a:gd name="T4" fmla="*/ 17 w 1079"/>
                  <a:gd name="T5" fmla="*/ 107 h 107"/>
                  <a:gd name="T6" fmla="*/ 1063 w 1079"/>
                  <a:gd name="T7" fmla="*/ 107 h 107"/>
                  <a:gd name="T8" fmla="*/ 1079 w 1079"/>
                  <a:gd name="T9" fmla="*/ 107 h 107"/>
                  <a:gd name="T10" fmla="*/ 534 w 1079"/>
                  <a:gd name="T11" fmla="*/ 31 h 107"/>
                </a:gdLst>
                <a:ahLst/>
                <a:cxnLst>
                  <a:cxn ang="0">
                    <a:pos x="T0" y="T1"/>
                  </a:cxn>
                  <a:cxn ang="0">
                    <a:pos x="T2" y="T3"/>
                  </a:cxn>
                  <a:cxn ang="0">
                    <a:pos x="T4" y="T5"/>
                  </a:cxn>
                  <a:cxn ang="0">
                    <a:pos x="T6" y="T7"/>
                  </a:cxn>
                  <a:cxn ang="0">
                    <a:pos x="T8" y="T9"/>
                  </a:cxn>
                  <a:cxn ang="0">
                    <a:pos x="T10" y="T11"/>
                  </a:cxn>
                </a:cxnLst>
                <a:rect l="0" t="0" r="r" b="b"/>
                <a:pathLst>
                  <a:path w="1079" h="107">
                    <a:moveTo>
                      <a:pt x="534" y="31"/>
                    </a:moveTo>
                    <a:cubicBezTo>
                      <a:pt x="378" y="33"/>
                      <a:pt x="218" y="56"/>
                      <a:pt x="0" y="107"/>
                    </a:cubicBezTo>
                    <a:cubicBezTo>
                      <a:pt x="17" y="107"/>
                      <a:pt x="17" y="107"/>
                      <a:pt x="17" y="107"/>
                    </a:cubicBezTo>
                    <a:cubicBezTo>
                      <a:pt x="378" y="23"/>
                      <a:pt x="657" y="0"/>
                      <a:pt x="1063" y="107"/>
                    </a:cubicBezTo>
                    <a:cubicBezTo>
                      <a:pt x="1079" y="107"/>
                      <a:pt x="1079" y="107"/>
                      <a:pt x="1079" y="107"/>
                    </a:cubicBezTo>
                    <a:cubicBezTo>
                      <a:pt x="878" y="53"/>
                      <a:pt x="705" y="29"/>
                      <a:pt x="53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10"/>
              <p:cNvSpPr>
                <a:spLocks/>
              </p:cNvSpPr>
              <p:nvPr userDrawn="1"/>
            </p:nvSpPr>
            <p:spPr bwMode="auto">
              <a:xfrm>
                <a:off x="2576512" y="3929063"/>
                <a:ext cx="4883150" cy="582612"/>
              </a:xfrm>
              <a:custGeom>
                <a:avLst/>
                <a:gdLst>
                  <a:gd name="T0" fmla="*/ 0 w 1302"/>
                  <a:gd name="T1" fmla="*/ 155 h 155"/>
                  <a:gd name="T2" fmla="*/ 16 w 1302"/>
                  <a:gd name="T3" fmla="*/ 155 h 155"/>
                  <a:gd name="T4" fmla="*/ 1288 w 1302"/>
                  <a:gd name="T5" fmla="*/ 155 h 155"/>
                  <a:gd name="T6" fmla="*/ 1302 w 1302"/>
                  <a:gd name="T7" fmla="*/ 155 h 155"/>
                  <a:gd name="T8" fmla="*/ 0 w 1302"/>
                  <a:gd name="T9" fmla="*/ 155 h 155"/>
                </a:gdLst>
                <a:ahLst/>
                <a:cxnLst>
                  <a:cxn ang="0">
                    <a:pos x="T0" y="T1"/>
                  </a:cxn>
                  <a:cxn ang="0">
                    <a:pos x="T2" y="T3"/>
                  </a:cxn>
                  <a:cxn ang="0">
                    <a:pos x="T4" y="T5"/>
                  </a:cxn>
                  <a:cxn ang="0">
                    <a:pos x="T6" y="T7"/>
                  </a:cxn>
                  <a:cxn ang="0">
                    <a:pos x="T8" y="T9"/>
                  </a:cxn>
                </a:cxnLst>
                <a:rect l="0" t="0" r="r" b="b"/>
                <a:pathLst>
                  <a:path w="1302" h="155">
                    <a:moveTo>
                      <a:pt x="0" y="155"/>
                    </a:moveTo>
                    <a:cubicBezTo>
                      <a:pt x="16" y="155"/>
                      <a:pt x="16" y="155"/>
                      <a:pt x="16" y="155"/>
                    </a:cubicBezTo>
                    <a:cubicBezTo>
                      <a:pt x="478" y="36"/>
                      <a:pt x="792" y="7"/>
                      <a:pt x="1288" y="155"/>
                    </a:cubicBezTo>
                    <a:cubicBezTo>
                      <a:pt x="1302" y="155"/>
                      <a:pt x="1302" y="155"/>
                      <a:pt x="1302" y="155"/>
                    </a:cubicBezTo>
                    <a:cubicBezTo>
                      <a:pt x="792" y="0"/>
                      <a:pt x="475" y="32"/>
                      <a:pt x="0"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11"/>
              <p:cNvSpPr>
                <a:spLocks/>
              </p:cNvSpPr>
              <p:nvPr userDrawn="1"/>
            </p:nvSpPr>
            <p:spPr bwMode="auto">
              <a:xfrm>
                <a:off x="2333625" y="3798888"/>
                <a:ext cx="5654675" cy="712787"/>
              </a:xfrm>
              <a:custGeom>
                <a:avLst/>
                <a:gdLst>
                  <a:gd name="T0" fmla="*/ 751 w 1508"/>
                  <a:gd name="T1" fmla="*/ 57 h 190"/>
                  <a:gd name="T2" fmla="*/ 0 w 1508"/>
                  <a:gd name="T3" fmla="*/ 190 h 190"/>
                  <a:gd name="T4" fmla="*/ 15 w 1508"/>
                  <a:gd name="T5" fmla="*/ 190 h 190"/>
                  <a:gd name="T6" fmla="*/ 1495 w 1508"/>
                  <a:gd name="T7" fmla="*/ 190 h 190"/>
                  <a:gd name="T8" fmla="*/ 1508 w 1508"/>
                  <a:gd name="T9" fmla="*/ 190 h 190"/>
                  <a:gd name="T10" fmla="*/ 751 w 1508"/>
                  <a:gd name="T11" fmla="*/ 57 h 190"/>
                </a:gdLst>
                <a:ahLst/>
                <a:cxnLst>
                  <a:cxn ang="0">
                    <a:pos x="T0" y="T1"/>
                  </a:cxn>
                  <a:cxn ang="0">
                    <a:pos x="T2" y="T3"/>
                  </a:cxn>
                  <a:cxn ang="0">
                    <a:pos x="T4" y="T5"/>
                  </a:cxn>
                  <a:cxn ang="0">
                    <a:pos x="T6" y="T7"/>
                  </a:cxn>
                  <a:cxn ang="0">
                    <a:pos x="T8" y="T9"/>
                  </a:cxn>
                  <a:cxn ang="0">
                    <a:pos x="T10" y="T11"/>
                  </a:cxn>
                </a:cxnLst>
                <a:rect l="0" t="0" r="r" b="b"/>
                <a:pathLst>
                  <a:path w="1508" h="190">
                    <a:moveTo>
                      <a:pt x="751" y="57"/>
                    </a:moveTo>
                    <a:cubicBezTo>
                      <a:pt x="544" y="61"/>
                      <a:pt x="326" y="99"/>
                      <a:pt x="0" y="190"/>
                    </a:cubicBezTo>
                    <a:cubicBezTo>
                      <a:pt x="15" y="190"/>
                      <a:pt x="15" y="190"/>
                      <a:pt x="15" y="190"/>
                    </a:cubicBezTo>
                    <a:cubicBezTo>
                      <a:pt x="579" y="34"/>
                      <a:pt x="915" y="0"/>
                      <a:pt x="1495" y="190"/>
                    </a:cubicBezTo>
                    <a:cubicBezTo>
                      <a:pt x="1508" y="190"/>
                      <a:pt x="1508" y="190"/>
                      <a:pt x="1508" y="190"/>
                    </a:cubicBezTo>
                    <a:cubicBezTo>
                      <a:pt x="1217" y="94"/>
                      <a:pt x="984" y="53"/>
                      <a:pt x="75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12"/>
              <p:cNvSpPr>
                <a:spLocks/>
              </p:cNvSpPr>
              <p:nvPr userDrawn="1"/>
            </p:nvSpPr>
            <p:spPr bwMode="auto">
              <a:xfrm>
                <a:off x="2108200" y="3663950"/>
                <a:ext cx="6394450" cy="847725"/>
              </a:xfrm>
              <a:custGeom>
                <a:avLst/>
                <a:gdLst>
                  <a:gd name="T0" fmla="*/ 851 w 1705"/>
                  <a:gd name="T1" fmla="*/ 64 h 226"/>
                  <a:gd name="T2" fmla="*/ 0 w 1705"/>
                  <a:gd name="T3" fmla="*/ 226 h 226"/>
                  <a:gd name="T4" fmla="*/ 14 w 1705"/>
                  <a:gd name="T5" fmla="*/ 226 h 226"/>
                  <a:gd name="T6" fmla="*/ 1692 w 1705"/>
                  <a:gd name="T7" fmla="*/ 226 h 226"/>
                  <a:gd name="T8" fmla="*/ 1705 w 1705"/>
                  <a:gd name="T9" fmla="*/ 226 h 226"/>
                  <a:gd name="T10" fmla="*/ 851 w 1705"/>
                  <a:gd name="T11" fmla="*/ 64 h 226"/>
                </a:gdLst>
                <a:ahLst/>
                <a:cxnLst>
                  <a:cxn ang="0">
                    <a:pos x="T0" y="T1"/>
                  </a:cxn>
                  <a:cxn ang="0">
                    <a:pos x="T2" y="T3"/>
                  </a:cxn>
                  <a:cxn ang="0">
                    <a:pos x="T4" y="T5"/>
                  </a:cxn>
                  <a:cxn ang="0">
                    <a:pos x="T6" y="T7"/>
                  </a:cxn>
                  <a:cxn ang="0">
                    <a:pos x="T8" y="T9"/>
                  </a:cxn>
                  <a:cxn ang="0">
                    <a:pos x="T10" y="T11"/>
                  </a:cxn>
                </a:cxnLst>
                <a:rect l="0" t="0" r="r" b="b"/>
                <a:pathLst>
                  <a:path w="1705" h="226">
                    <a:moveTo>
                      <a:pt x="851" y="64"/>
                    </a:moveTo>
                    <a:cubicBezTo>
                      <a:pt x="583" y="70"/>
                      <a:pt x="317" y="133"/>
                      <a:pt x="0" y="226"/>
                    </a:cubicBezTo>
                    <a:cubicBezTo>
                      <a:pt x="14" y="226"/>
                      <a:pt x="14" y="226"/>
                      <a:pt x="14" y="226"/>
                    </a:cubicBezTo>
                    <a:cubicBezTo>
                      <a:pt x="687" y="29"/>
                      <a:pt x="1047" y="0"/>
                      <a:pt x="1692" y="226"/>
                    </a:cubicBezTo>
                    <a:cubicBezTo>
                      <a:pt x="1705" y="226"/>
                      <a:pt x="1705" y="226"/>
                      <a:pt x="1705" y="226"/>
                    </a:cubicBezTo>
                    <a:cubicBezTo>
                      <a:pt x="1373" y="109"/>
                      <a:pt x="1110" y="59"/>
                      <a:pt x="85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13"/>
              <p:cNvSpPr>
                <a:spLocks/>
              </p:cNvSpPr>
              <p:nvPr userDrawn="1"/>
            </p:nvSpPr>
            <p:spPr bwMode="auto">
              <a:xfrm>
                <a:off x="1895475" y="3524250"/>
                <a:ext cx="6880225" cy="987425"/>
              </a:xfrm>
              <a:custGeom>
                <a:avLst/>
                <a:gdLst>
                  <a:gd name="T0" fmla="*/ 1835 w 1835"/>
                  <a:gd name="T1" fmla="*/ 241 h 263"/>
                  <a:gd name="T2" fmla="*/ 924 w 1835"/>
                  <a:gd name="T3" fmla="*/ 74 h 263"/>
                  <a:gd name="T4" fmla="*/ 0 w 1835"/>
                  <a:gd name="T5" fmla="*/ 263 h 263"/>
                  <a:gd name="T6" fmla="*/ 13 w 1835"/>
                  <a:gd name="T7" fmla="*/ 263 h 263"/>
                  <a:gd name="T8" fmla="*/ 1835 w 1835"/>
                  <a:gd name="T9" fmla="*/ 246 h 263"/>
                  <a:gd name="T10" fmla="*/ 1835 w 1835"/>
                  <a:gd name="T11" fmla="*/ 241 h 263"/>
                </a:gdLst>
                <a:ahLst/>
                <a:cxnLst>
                  <a:cxn ang="0">
                    <a:pos x="T0" y="T1"/>
                  </a:cxn>
                  <a:cxn ang="0">
                    <a:pos x="T2" y="T3"/>
                  </a:cxn>
                  <a:cxn ang="0">
                    <a:pos x="T4" y="T5"/>
                  </a:cxn>
                  <a:cxn ang="0">
                    <a:pos x="T6" y="T7"/>
                  </a:cxn>
                  <a:cxn ang="0">
                    <a:pos x="T8" y="T9"/>
                  </a:cxn>
                  <a:cxn ang="0">
                    <a:pos x="T10" y="T11"/>
                  </a:cxn>
                </a:cxnLst>
                <a:rect l="0" t="0" r="r" b="b"/>
                <a:pathLst>
                  <a:path w="1835" h="263">
                    <a:moveTo>
                      <a:pt x="1835" y="241"/>
                    </a:moveTo>
                    <a:cubicBezTo>
                      <a:pt x="1484" y="116"/>
                      <a:pt x="1203" y="64"/>
                      <a:pt x="924" y="74"/>
                    </a:cubicBezTo>
                    <a:cubicBezTo>
                      <a:pt x="639" y="83"/>
                      <a:pt x="348" y="156"/>
                      <a:pt x="0" y="263"/>
                    </a:cubicBezTo>
                    <a:cubicBezTo>
                      <a:pt x="13" y="263"/>
                      <a:pt x="13" y="263"/>
                      <a:pt x="13" y="263"/>
                    </a:cubicBezTo>
                    <a:cubicBezTo>
                      <a:pt x="757" y="36"/>
                      <a:pt x="1148" y="0"/>
                      <a:pt x="1835" y="246"/>
                    </a:cubicBezTo>
                    <a:lnTo>
                      <a:pt x="183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14"/>
              <p:cNvSpPr>
                <a:spLocks/>
              </p:cNvSpPr>
              <p:nvPr userDrawn="1"/>
            </p:nvSpPr>
            <p:spPr bwMode="auto">
              <a:xfrm>
                <a:off x="1689100" y="3344863"/>
                <a:ext cx="7086600" cy="1166812"/>
              </a:xfrm>
              <a:custGeom>
                <a:avLst/>
                <a:gdLst>
                  <a:gd name="T0" fmla="*/ 1890 w 1890"/>
                  <a:gd name="T1" fmla="*/ 241 h 311"/>
                  <a:gd name="T2" fmla="*/ 966 w 1890"/>
                  <a:gd name="T3" fmla="*/ 96 h 311"/>
                  <a:gd name="T4" fmla="*/ 0 w 1890"/>
                  <a:gd name="T5" fmla="*/ 311 h 311"/>
                  <a:gd name="T6" fmla="*/ 13 w 1890"/>
                  <a:gd name="T7" fmla="*/ 311 h 311"/>
                  <a:gd name="T8" fmla="*/ 1890 w 1890"/>
                  <a:gd name="T9" fmla="*/ 246 h 311"/>
                  <a:gd name="T10" fmla="*/ 1890 w 1890"/>
                  <a:gd name="T11" fmla="*/ 241 h 311"/>
                </a:gdLst>
                <a:ahLst/>
                <a:cxnLst>
                  <a:cxn ang="0">
                    <a:pos x="T0" y="T1"/>
                  </a:cxn>
                  <a:cxn ang="0">
                    <a:pos x="T2" y="T3"/>
                  </a:cxn>
                  <a:cxn ang="0">
                    <a:pos x="T4" y="T5"/>
                  </a:cxn>
                  <a:cxn ang="0">
                    <a:pos x="T6" y="T7"/>
                  </a:cxn>
                  <a:cxn ang="0">
                    <a:pos x="T8" y="T9"/>
                  </a:cxn>
                  <a:cxn ang="0">
                    <a:pos x="T10" y="T11"/>
                  </a:cxn>
                </a:cxnLst>
                <a:rect l="0" t="0" r="r" b="b"/>
                <a:pathLst>
                  <a:path w="1890" h="311">
                    <a:moveTo>
                      <a:pt x="1890" y="241"/>
                    </a:moveTo>
                    <a:cubicBezTo>
                      <a:pt x="1542" y="123"/>
                      <a:pt x="1257" y="78"/>
                      <a:pt x="966" y="96"/>
                    </a:cubicBezTo>
                    <a:cubicBezTo>
                      <a:pt x="673" y="113"/>
                      <a:pt x="368" y="194"/>
                      <a:pt x="0" y="311"/>
                    </a:cubicBezTo>
                    <a:cubicBezTo>
                      <a:pt x="13" y="311"/>
                      <a:pt x="13" y="311"/>
                      <a:pt x="13" y="311"/>
                    </a:cubicBezTo>
                    <a:cubicBezTo>
                      <a:pt x="741" y="81"/>
                      <a:pt x="1168" y="0"/>
                      <a:pt x="1890" y="246"/>
                    </a:cubicBezTo>
                    <a:lnTo>
                      <a:pt x="1890"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nvGrpSpPr>
            <p:cNvPr id="10" name="Gruppieren 9"/>
            <p:cNvGrpSpPr/>
            <p:nvPr userDrawn="1"/>
          </p:nvGrpSpPr>
          <p:grpSpPr>
            <a:xfrm>
              <a:off x="-1198563" y="1439863"/>
              <a:ext cx="9974263" cy="3071812"/>
              <a:chOff x="-1198563" y="1439863"/>
              <a:chExt cx="9974263" cy="3071812"/>
            </a:xfrm>
          </p:grpSpPr>
          <p:sp>
            <p:nvSpPr>
              <p:cNvPr id="20" name="Freeform 6"/>
              <p:cNvSpPr>
                <a:spLocks/>
              </p:cNvSpPr>
              <p:nvPr userDrawn="1"/>
            </p:nvSpPr>
            <p:spPr bwMode="auto">
              <a:xfrm>
                <a:off x="-677863" y="3094038"/>
                <a:ext cx="9453563" cy="1417637"/>
              </a:xfrm>
              <a:custGeom>
                <a:avLst/>
                <a:gdLst>
                  <a:gd name="T0" fmla="*/ 2521 w 2521"/>
                  <a:gd name="T1" fmla="*/ 220 h 378"/>
                  <a:gd name="T2" fmla="*/ 1724 w 2521"/>
                  <a:gd name="T3" fmla="*/ 38 h 378"/>
                  <a:gd name="T4" fmla="*/ 2521 w 2521"/>
                  <a:gd name="T5" fmla="*/ 164 h 378"/>
                  <a:gd name="T6" fmla="*/ 1716 w 2521"/>
                  <a:gd name="T7" fmla="*/ 30 h 378"/>
                  <a:gd name="T8" fmla="*/ 1553 w 2521"/>
                  <a:gd name="T9" fmla="*/ 41 h 378"/>
                  <a:gd name="T10" fmla="*/ 1501 w 2521"/>
                  <a:gd name="T11" fmla="*/ 41 h 378"/>
                  <a:gd name="T12" fmla="*/ 1449 w 2521"/>
                  <a:gd name="T13" fmla="*/ 36 h 378"/>
                  <a:gd name="T14" fmla="*/ 986 w 2521"/>
                  <a:gd name="T15" fmla="*/ 35 h 378"/>
                  <a:gd name="T16" fmla="*/ 0 w 2521"/>
                  <a:gd name="T17" fmla="*/ 378 h 378"/>
                  <a:gd name="T18" fmla="*/ 647 w 2521"/>
                  <a:gd name="T19" fmla="*/ 162 h 378"/>
                  <a:gd name="T20" fmla="*/ 1350 w 2521"/>
                  <a:gd name="T21" fmla="*/ 24 h 378"/>
                  <a:gd name="T22" fmla="*/ 666 w 2521"/>
                  <a:gd name="T23" fmla="*/ 169 h 378"/>
                  <a:gd name="T24" fmla="*/ 64 w 2521"/>
                  <a:gd name="T25" fmla="*/ 378 h 378"/>
                  <a:gd name="T26" fmla="*/ 996 w 2521"/>
                  <a:gd name="T27" fmla="*/ 54 h 378"/>
                  <a:gd name="T28" fmla="*/ 1005 w 2521"/>
                  <a:gd name="T29" fmla="*/ 65 h 378"/>
                  <a:gd name="T30" fmla="*/ 94 w 2521"/>
                  <a:gd name="T31" fmla="*/ 378 h 378"/>
                  <a:gd name="T32" fmla="*/ 688 w 2521"/>
                  <a:gd name="T33" fmla="*/ 183 h 378"/>
                  <a:gd name="T34" fmla="*/ 1412 w 2521"/>
                  <a:gd name="T35" fmla="*/ 36 h 378"/>
                  <a:gd name="T36" fmla="*/ 707 w 2521"/>
                  <a:gd name="T37" fmla="*/ 190 h 378"/>
                  <a:gd name="T38" fmla="*/ 159 w 2521"/>
                  <a:gd name="T39" fmla="*/ 378 h 378"/>
                  <a:gd name="T40" fmla="*/ 1015 w 2521"/>
                  <a:gd name="T41" fmla="*/ 84 h 378"/>
                  <a:gd name="T42" fmla="*/ 1024 w 2521"/>
                  <a:gd name="T43" fmla="*/ 95 h 378"/>
                  <a:gd name="T44" fmla="*/ 189 w 2521"/>
                  <a:gd name="T45" fmla="*/ 378 h 378"/>
                  <a:gd name="T46" fmla="*/ 729 w 2521"/>
                  <a:gd name="T47" fmla="*/ 204 h 378"/>
                  <a:gd name="T48" fmla="*/ 1453 w 2521"/>
                  <a:gd name="T49" fmla="*/ 43 h 378"/>
                  <a:gd name="T50" fmla="*/ 1033 w 2521"/>
                  <a:gd name="T51" fmla="*/ 110 h 378"/>
                  <a:gd name="T52" fmla="*/ 237 w 2521"/>
                  <a:gd name="T53" fmla="*/ 378 h 378"/>
                  <a:gd name="T54" fmla="*/ 749 w 2521"/>
                  <a:gd name="T55" fmla="*/ 215 h 378"/>
                  <a:gd name="T56" fmla="*/ 1470 w 2521"/>
                  <a:gd name="T57" fmla="*/ 47 h 378"/>
                  <a:gd name="T58" fmla="*/ 1043 w 2521"/>
                  <a:gd name="T59" fmla="*/ 125 h 378"/>
                  <a:gd name="T60" fmla="*/ 285 w 2521"/>
                  <a:gd name="T61" fmla="*/ 378 h 378"/>
                  <a:gd name="T62" fmla="*/ 769 w 2521"/>
                  <a:gd name="T63" fmla="*/ 226 h 378"/>
                  <a:gd name="T64" fmla="*/ 1484 w 2521"/>
                  <a:gd name="T65" fmla="*/ 51 h 378"/>
                  <a:gd name="T66" fmla="*/ 1052 w 2521"/>
                  <a:gd name="T67" fmla="*/ 139 h 378"/>
                  <a:gd name="T68" fmla="*/ 333 w 2521"/>
                  <a:gd name="T69" fmla="*/ 378 h 378"/>
                  <a:gd name="T70" fmla="*/ 789 w 2521"/>
                  <a:gd name="T71" fmla="*/ 237 h 378"/>
                  <a:gd name="T72" fmla="*/ 1494 w 2521"/>
                  <a:gd name="T73" fmla="*/ 53 h 378"/>
                  <a:gd name="T74" fmla="*/ 2134 w 2521"/>
                  <a:gd name="T75" fmla="*/ 378 h 378"/>
                  <a:gd name="T76" fmla="*/ 1506 w 2521"/>
                  <a:gd name="T77" fmla="*/ 52 h 378"/>
                  <a:gd name="T78" fmla="*/ 2224 w 2521"/>
                  <a:gd name="T79" fmla="*/ 378 h 378"/>
                  <a:gd name="T80" fmla="*/ 2230 w 2521"/>
                  <a:gd name="T81" fmla="*/ 378 h 378"/>
                  <a:gd name="T82" fmla="*/ 1522 w 2521"/>
                  <a:gd name="T83" fmla="*/ 50 h 378"/>
                  <a:gd name="T84" fmla="*/ 2329 w 2521"/>
                  <a:gd name="T85" fmla="*/ 378 h 378"/>
                  <a:gd name="T86" fmla="*/ 2335 w 2521"/>
                  <a:gd name="T87" fmla="*/ 378 h 378"/>
                  <a:gd name="T88" fmla="*/ 1545 w 2521"/>
                  <a:gd name="T89" fmla="*/ 49 h 378"/>
                  <a:gd name="T90" fmla="*/ 2445 w 2521"/>
                  <a:gd name="T91" fmla="*/ 378 h 378"/>
                  <a:gd name="T92" fmla="*/ 1722 w 2521"/>
                  <a:gd name="T93" fmla="*/ 71 h 378"/>
                  <a:gd name="T94" fmla="*/ 1559 w 2521"/>
                  <a:gd name="T95" fmla="*/ 46 h 378"/>
                  <a:gd name="T96" fmla="*/ 2521 w 2521"/>
                  <a:gd name="T97" fmla="*/ 349 h 378"/>
                  <a:gd name="T98" fmla="*/ 1593 w 2521"/>
                  <a:gd name="T99" fmla="*/ 45 h 378"/>
                  <a:gd name="T100" fmla="*/ 2521 w 2521"/>
                  <a:gd name="T101" fmla="*/ 278 h 378"/>
                  <a:gd name="T102" fmla="*/ 1638 w 2521"/>
                  <a:gd name="T103" fmla="*/ 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1" h="378">
                    <a:moveTo>
                      <a:pt x="1638" y="42"/>
                    </a:moveTo>
                    <a:cubicBezTo>
                      <a:pt x="1950" y="36"/>
                      <a:pt x="2246" y="95"/>
                      <a:pt x="2521" y="220"/>
                    </a:cubicBezTo>
                    <a:cubicBezTo>
                      <a:pt x="2521" y="215"/>
                      <a:pt x="2521" y="215"/>
                      <a:pt x="2521" y="215"/>
                    </a:cubicBezTo>
                    <a:cubicBezTo>
                      <a:pt x="2271" y="103"/>
                      <a:pt x="2003" y="43"/>
                      <a:pt x="1724" y="38"/>
                    </a:cubicBezTo>
                    <a:cubicBezTo>
                      <a:pt x="1700" y="37"/>
                      <a:pt x="1675" y="37"/>
                      <a:pt x="1650" y="38"/>
                    </a:cubicBezTo>
                    <a:cubicBezTo>
                      <a:pt x="1920" y="19"/>
                      <a:pt x="2211" y="46"/>
                      <a:pt x="2521" y="164"/>
                    </a:cubicBezTo>
                    <a:cubicBezTo>
                      <a:pt x="2521" y="160"/>
                      <a:pt x="2521" y="160"/>
                      <a:pt x="2521" y="160"/>
                    </a:cubicBezTo>
                    <a:cubicBezTo>
                      <a:pt x="2264" y="62"/>
                      <a:pt x="2001" y="20"/>
                      <a:pt x="1716" y="30"/>
                    </a:cubicBezTo>
                    <a:cubicBezTo>
                      <a:pt x="1669" y="32"/>
                      <a:pt x="1623" y="36"/>
                      <a:pt x="1579" y="40"/>
                    </a:cubicBezTo>
                    <a:cubicBezTo>
                      <a:pt x="1570" y="40"/>
                      <a:pt x="1562" y="41"/>
                      <a:pt x="1553" y="41"/>
                    </a:cubicBezTo>
                    <a:cubicBezTo>
                      <a:pt x="1545" y="41"/>
                      <a:pt x="1537" y="41"/>
                      <a:pt x="1530" y="41"/>
                    </a:cubicBezTo>
                    <a:cubicBezTo>
                      <a:pt x="1520" y="41"/>
                      <a:pt x="1511" y="41"/>
                      <a:pt x="1501" y="41"/>
                    </a:cubicBezTo>
                    <a:cubicBezTo>
                      <a:pt x="1492" y="40"/>
                      <a:pt x="1483" y="39"/>
                      <a:pt x="1475" y="39"/>
                    </a:cubicBezTo>
                    <a:cubicBezTo>
                      <a:pt x="1466" y="38"/>
                      <a:pt x="1457" y="37"/>
                      <a:pt x="1449" y="36"/>
                    </a:cubicBezTo>
                    <a:cubicBezTo>
                      <a:pt x="1441" y="35"/>
                      <a:pt x="1433" y="34"/>
                      <a:pt x="1426" y="33"/>
                    </a:cubicBezTo>
                    <a:cubicBezTo>
                      <a:pt x="1267" y="0"/>
                      <a:pt x="1117" y="1"/>
                      <a:pt x="986" y="35"/>
                    </a:cubicBezTo>
                    <a:cubicBezTo>
                      <a:pt x="892" y="60"/>
                      <a:pt x="777" y="106"/>
                      <a:pt x="645" y="158"/>
                    </a:cubicBezTo>
                    <a:cubicBezTo>
                      <a:pt x="455" y="234"/>
                      <a:pt x="239" y="319"/>
                      <a:pt x="0" y="378"/>
                    </a:cubicBezTo>
                    <a:cubicBezTo>
                      <a:pt x="17" y="378"/>
                      <a:pt x="17" y="378"/>
                      <a:pt x="17" y="378"/>
                    </a:cubicBezTo>
                    <a:cubicBezTo>
                      <a:pt x="250" y="319"/>
                      <a:pt x="460" y="236"/>
                      <a:pt x="647" y="162"/>
                    </a:cubicBezTo>
                    <a:cubicBezTo>
                      <a:pt x="779" y="109"/>
                      <a:pt x="893" y="64"/>
                      <a:pt x="987" y="39"/>
                    </a:cubicBezTo>
                    <a:cubicBezTo>
                      <a:pt x="1102" y="9"/>
                      <a:pt x="1226" y="6"/>
                      <a:pt x="1350" y="24"/>
                    </a:cubicBezTo>
                    <a:cubicBezTo>
                      <a:pt x="1223" y="13"/>
                      <a:pt x="1103" y="22"/>
                      <a:pt x="995" y="50"/>
                    </a:cubicBezTo>
                    <a:cubicBezTo>
                      <a:pt x="901" y="75"/>
                      <a:pt x="792" y="118"/>
                      <a:pt x="666" y="169"/>
                    </a:cubicBezTo>
                    <a:cubicBezTo>
                      <a:pt x="485" y="241"/>
                      <a:pt x="280" y="322"/>
                      <a:pt x="47" y="378"/>
                    </a:cubicBezTo>
                    <a:cubicBezTo>
                      <a:pt x="64" y="378"/>
                      <a:pt x="64" y="378"/>
                      <a:pt x="64" y="378"/>
                    </a:cubicBezTo>
                    <a:cubicBezTo>
                      <a:pt x="290" y="322"/>
                      <a:pt x="490" y="243"/>
                      <a:pt x="667" y="172"/>
                    </a:cubicBezTo>
                    <a:cubicBezTo>
                      <a:pt x="794" y="122"/>
                      <a:pt x="903" y="79"/>
                      <a:pt x="996" y="54"/>
                    </a:cubicBezTo>
                    <a:cubicBezTo>
                      <a:pt x="1116" y="23"/>
                      <a:pt x="1244" y="17"/>
                      <a:pt x="1373" y="30"/>
                    </a:cubicBezTo>
                    <a:cubicBezTo>
                      <a:pt x="1242" y="24"/>
                      <a:pt x="1118" y="35"/>
                      <a:pt x="1005" y="65"/>
                    </a:cubicBezTo>
                    <a:cubicBezTo>
                      <a:pt x="911" y="90"/>
                      <a:pt x="807" y="131"/>
                      <a:pt x="687" y="179"/>
                    </a:cubicBezTo>
                    <a:cubicBezTo>
                      <a:pt x="515" y="248"/>
                      <a:pt x="320" y="325"/>
                      <a:pt x="94" y="378"/>
                    </a:cubicBezTo>
                    <a:cubicBezTo>
                      <a:pt x="112" y="378"/>
                      <a:pt x="112" y="378"/>
                      <a:pt x="112" y="378"/>
                    </a:cubicBezTo>
                    <a:cubicBezTo>
                      <a:pt x="331" y="325"/>
                      <a:pt x="520" y="250"/>
                      <a:pt x="688" y="183"/>
                    </a:cubicBezTo>
                    <a:cubicBezTo>
                      <a:pt x="809" y="135"/>
                      <a:pt x="913" y="93"/>
                      <a:pt x="1006" y="69"/>
                    </a:cubicBezTo>
                    <a:cubicBezTo>
                      <a:pt x="1131" y="36"/>
                      <a:pt x="1269" y="26"/>
                      <a:pt x="1412" y="36"/>
                    </a:cubicBezTo>
                    <a:cubicBezTo>
                      <a:pt x="1272" y="33"/>
                      <a:pt x="1138" y="48"/>
                      <a:pt x="1014" y="80"/>
                    </a:cubicBezTo>
                    <a:cubicBezTo>
                      <a:pt x="921" y="104"/>
                      <a:pt x="822" y="144"/>
                      <a:pt x="707" y="190"/>
                    </a:cubicBezTo>
                    <a:cubicBezTo>
                      <a:pt x="545" y="255"/>
                      <a:pt x="360" y="328"/>
                      <a:pt x="142" y="378"/>
                    </a:cubicBezTo>
                    <a:cubicBezTo>
                      <a:pt x="159" y="378"/>
                      <a:pt x="159" y="378"/>
                      <a:pt x="159" y="378"/>
                    </a:cubicBezTo>
                    <a:cubicBezTo>
                      <a:pt x="371" y="328"/>
                      <a:pt x="550" y="257"/>
                      <a:pt x="709" y="194"/>
                    </a:cubicBezTo>
                    <a:cubicBezTo>
                      <a:pt x="823" y="148"/>
                      <a:pt x="922" y="108"/>
                      <a:pt x="1015" y="84"/>
                    </a:cubicBezTo>
                    <a:cubicBezTo>
                      <a:pt x="1143" y="50"/>
                      <a:pt x="1281" y="36"/>
                      <a:pt x="1423" y="41"/>
                    </a:cubicBezTo>
                    <a:cubicBezTo>
                      <a:pt x="1285" y="44"/>
                      <a:pt x="1150" y="62"/>
                      <a:pt x="1024" y="95"/>
                    </a:cubicBezTo>
                    <a:cubicBezTo>
                      <a:pt x="931" y="119"/>
                      <a:pt x="832" y="159"/>
                      <a:pt x="728" y="201"/>
                    </a:cubicBezTo>
                    <a:cubicBezTo>
                      <a:pt x="574" y="262"/>
                      <a:pt x="401" y="331"/>
                      <a:pt x="189" y="378"/>
                    </a:cubicBezTo>
                    <a:cubicBezTo>
                      <a:pt x="208" y="378"/>
                      <a:pt x="208" y="378"/>
                      <a:pt x="208" y="378"/>
                    </a:cubicBezTo>
                    <a:cubicBezTo>
                      <a:pt x="411" y="331"/>
                      <a:pt x="580" y="264"/>
                      <a:pt x="729" y="204"/>
                    </a:cubicBezTo>
                    <a:cubicBezTo>
                      <a:pt x="834" y="163"/>
                      <a:pt x="932" y="123"/>
                      <a:pt x="1025" y="99"/>
                    </a:cubicBezTo>
                    <a:cubicBezTo>
                      <a:pt x="1163" y="62"/>
                      <a:pt x="1307" y="44"/>
                      <a:pt x="1453" y="43"/>
                    </a:cubicBezTo>
                    <a:cubicBezTo>
                      <a:pt x="1455" y="43"/>
                      <a:pt x="1456" y="44"/>
                      <a:pt x="1457" y="44"/>
                    </a:cubicBezTo>
                    <a:cubicBezTo>
                      <a:pt x="1314" y="52"/>
                      <a:pt x="1170" y="74"/>
                      <a:pt x="1033" y="110"/>
                    </a:cubicBezTo>
                    <a:cubicBezTo>
                      <a:pt x="941" y="134"/>
                      <a:pt x="847" y="172"/>
                      <a:pt x="748" y="211"/>
                    </a:cubicBezTo>
                    <a:cubicBezTo>
                      <a:pt x="604" y="269"/>
                      <a:pt x="441" y="334"/>
                      <a:pt x="237" y="378"/>
                    </a:cubicBezTo>
                    <a:cubicBezTo>
                      <a:pt x="256" y="378"/>
                      <a:pt x="256" y="378"/>
                      <a:pt x="256" y="378"/>
                    </a:cubicBezTo>
                    <a:cubicBezTo>
                      <a:pt x="452" y="334"/>
                      <a:pt x="609" y="271"/>
                      <a:pt x="749" y="215"/>
                    </a:cubicBezTo>
                    <a:cubicBezTo>
                      <a:pt x="848" y="175"/>
                      <a:pt x="942" y="138"/>
                      <a:pt x="1034" y="114"/>
                    </a:cubicBezTo>
                    <a:cubicBezTo>
                      <a:pt x="1144" y="85"/>
                      <a:pt x="1294" y="56"/>
                      <a:pt x="1470" y="47"/>
                    </a:cubicBezTo>
                    <a:cubicBezTo>
                      <a:pt x="1470" y="47"/>
                      <a:pt x="1471" y="47"/>
                      <a:pt x="1471" y="47"/>
                    </a:cubicBezTo>
                    <a:cubicBezTo>
                      <a:pt x="1332" y="61"/>
                      <a:pt x="1188" y="86"/>
                      <a:pt x="1043" y="125"/>
                    </a:cubicBezTo>
                    <a:cubicBezTo>
                      <a:pt x="951" y="149"/>
                      <a:pt x="862" y="184"/>
                      <a:pt x="768" y="222"/>
                    </a:cubicBezTo>
                    <a:cubicBezTo>
                      <a:pt x="633" y="276"/>
                      <a:pt x="481" y="337"/>
                      <a:pt x="285" y="378"/>
                    </a:cubicBezTo>
                    <a:cubicBezTo>
                      <a:pt x="304" y="378"/>
                      <a:pt x="304" y="378"/>
                      <a:pt x="304" y="378"/>
                    </a:cubicBezTo>
                    <a:cubicBezTo>
                      <a:pt x="492" y="337"/>
                      <a:pt x="639" y="278"/>
                      <a:pt x="769" y="226"/>
                    </a:cubicBezTo>
                    <a:cubicBezTo>
                      <a:pt x="863" y="188"/>
                      <a:pt x="952" y="153"/>
                      <a:pt x="1044" y="128"/>
                    </a:cubicBezTo>
                    <a:cubicBezTo>
                      <a:pt x="1194" y="89"/>
                      <a:pt x="1340" y="63"/>
                      <a:pt x="1484" y="51"/>
                    </a:cubicBezTo>
                    <a:cubicBezTo>
                      <a:pt x="1484" y="51"/>
                      <a:pt x="1484" y="51"/>
                      <a:pt x="1484" y="51"/>
                    </a:cubicBezTo>
                    <a:cubicBezTo>
                      <a:pt x="1320" y="73"/>
                      <a:pt x="1172" y="108"/>
                      <a:pt x="1052" y="139"/>
                    </a:cubicBezTo>
                    <a:cubicBezTo>
                      <a:pt x="960" y="164"/>
                      <a:pt x="876" y="197"/>
                      <a:pt x="788" y="233"/>
                    </a:cubicBezTo>
                    <a:cubicBezTo>
                      <a:pt x="663" y="284"/>
                      <a:pt x="521" y="340"/>
                      <a:pt x="333" y="378"/>
                    </a:cubicBezTo>
                    <a:cubicBezTo>
                      <a:pt x="353" y="378"/>
                      <a:pt x="353" y="378"/>
                      <a:pt x="353" y="378"/>
                    </a:cubicBezTo>
                    <a:cubicBezTo>
                      <a:pt x="532" y="340"/>
                      <a:pt x="668" y="286"/>
                      <a:pt x="789" y="237"/>
                    </a:cubicBezTo>
                    <a:cubicBezTo>
                      <a:pt x="878" y="201"/>
                      <a:pt x="962" y="167"/>
                      <a:pt x="1054" y="143"/>
                    </a:cubicBezTo>
                    <a:cubicBezTo>
                      <a:pt x="1191" y="107"/>
                      <a:pt x="1339" y="74"/>
                      <a:pt x="1494" y="53"/>
                    </a:cubicBezTo>
                    <a:cubicBezTo>
                      <a:pt x="1729" y="115"/>
                      <a:pt x="1957" y="239"/>
                      <a:pt x="2128" y="378"/>
                    </a:cubicBezTo>
                    <a:cubicBezTo>
                      <a:pt x="2134" y="378"/>
                      <a:pt x="2134" y="378"/>
                      <a:pt x="2134" y="378"/>
                    </a:cubicBezTo>
                    <a:cubicBezTo>
                      <a:pt x="1974" y="247"/>
                      <a:pt x="1780" y="140"/>
                      <a:pt x="1587" y="76"/>
                    </a:cubicBezTo>
                    <a:cubicBezTo>
                      <a:pt x="1560" y="67"/>
                      <a:pt x="1533" y="59"/>
                      <a:pt x="1506" y="52"/>
                    </a:cubicBezTo>
                    <a:cubicBezTo>
                      <a:pt x="1507" y="52"/>
                      <a:pt x="1507" y="52"/>
                      <a:pt x="1508" y="51"/>
                    </a:cubicBezTo>
                    <a:cubicBezTo>
                      <a:pt x="1773" y="106"/>
                      <a:pt x="2032" y="233"/>
                      <a:pt x="2224" y="378"/>
                    </a:cubicBezTo>
                    <a:cubicBezTo>
                      <a:pt x="2230" y="378"/>
                      <a:pt x="2230" y="378"/>
                      <a:pt x="2230" y="378"/>
                    </a:cubicBezTo>
                    <a:cubicBezTo>
                      <a:pt x="2230" y="378"/>
                      <a:pt x="2230" y="378"/>
                      <a:pt x="2230" y="378"/>
                    </a:cubicBezTo>
                    <a:cubicBezTo>
                      <a:pt x="2054" y="244"/>
                      <a:pt x="1841" y="137"/>
                      <a:pt x="1631" y="77"/>
                    </a:cubicBezTo>
                    <a:cubicBezTo>
                      <a:pt x="1594" y="66"/>
                      <a:pt x="1558" y="57"/>
                      <a:pt x="1522" y="50"/>
                    </a:cubicBezTo>
                    <a:cubicBezTo>
                      <a:pt x="1524" y="50"/>
                      <a:pt x="1525" y="49"/>
                      <a:pt x="1527" y="49"/>
                    </a:cubicBezTo>
                    <a:cubicBezTo>
                      <a:pt x="1800" y="90"/>
                      <a:pt x="2084" y="203"/>
                      <a:pt x="2329" y="378"/>
                    </a:cubicBezTo>
                    <a:cubicBezTo>
                      <a:pt x="2335" y="378"/>
                      <a:pt x="2335" y="378"/>
                      <a:pt x="2335" y="378"/>
                    </a:cubicBezTo>
                    <a:cubicBezTo>
                      <a:pt x="2335" y="378"/>
                      <a:pt x="2335" y="378"/>
                      <a:pt x="2335" y="378"/>
                    </a:cubicBezTo>
                    <a:cubicBezTo>
                      <a:pt x="2139" y="237"/>
                      <a:pt x="1911" y="132"/>
                      <a:pt x="1676" y="75"/>
                    </a:cubicBezTo>
                    <a:cubicBezTo>
                      <a:pt x="1632" y="65"/>
                      <a:pt x="1588" y="56"/>
                      <a:pt x="1545" y="49"/>
                    </a:cubicBezTo>
                    <a:cubicBezTo>
                      <a:pt x="1854" y="80"/>
                      <a:pt x="2173" y="194"/>
                      <a:pt x="2441" y="378"/>
                    </a:cubicBezTo>
                    <a:cubicBezTo>
                      <a:pt x="2445" y="378"/>
                      <a:pt x="2445" y="378"/>
                      <a:pt x="2445" y="378"/>
                    </a:cubicBezTo>
                    <a:cubicBezTo>
                      <a:pt x="2446" y="377"/>
                      <a:pt x="2446" y="377"/>
                      <a:pt x="2446" y="377"/>
                    </a:cubicBezTo>
                    <a:cubicBezTo>
                      <a:pt x="2231" y="228"/>
                      <a:pt x="1980" y="123"/>
                      <a:pt x="1722" y="71"/>
                    </a:cubicBezTo>
                    <a:cubicBezTo>
                      <a:pt x="1666" y="60"/>
                      <a:pt x="1611" y="52"/>
                      <a:pt x="1557" y="46"/>
                    </a:cubicBezTo>
                    <a:cubicBezTo>
                      <a:pt x="1557" y="46"/>
                      <a:pt x="1558" y="46"/>
                      <a:pt x="1559" y="46"/>
                    </a:cubicBezTo>
                    <a:cubicBezTo>
                      <a:pt x="1892" y="62"/>
                      <a:pt x="2229" y="168"/>
                      <a:pt x="2521" y="353"/>
                    </a:cubicBezTo>
                    <a:cubicBezTo>
                      <a:pt x="2521" y="349"/>
                      <a:pt x="2521" y="349"/>
                      <a:pt x="2521" y="349"/>
                    </a:cubicBezTo>
                    <a:cubicBezTo>
                      <a:pt x="2285" y="199"/>
                      <a:pt x="2025" y="102"/>
                      <a:pt x="1747" y="61"/>
                    </a:cubicBezTo>
                    <a:cubicBezTo>
                      <a:pt x="1696" y="54"/>
                      <a:pt x="1644" y="48"/>
                      <a:pt x="1593" y="45"/>
                    </a:cubicBezTo>
                    <a:cubicBezTo>
                      <a:pt x="1867" y="48"/>
                      <a:pt x="2190" y="105"/>
                      <a:pt x="2521" y="282"/>
                    </a:cubicBezTo>
                    <a:cubicBezTo>
                      <a:pt x="2521" y="278"/>
                      <a:pt x="2521" y="278"/>
                      <a:pt x="2521" y="278"/>
                    </a:cubicBezTo>
                    <a:cubicBezTo>
                      <a:pt x="2277" y="147"/>
                      <a:pt x="2012" y="70"/>
                      <a:pt x="1734" y="48"/>
                    </a:cubicBezTo>
                    <a:cubicBezTo>
                      <a:pt x="1702" y="45"/>
                      <a:pt x="1670" y="43"/>
                      <a:pt x="1638"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Freeform 15"/>
              <p:cNvSpPr>
                <a:spLocks/>
              </p:cNvSpPr>
              <p:nvPr userDrawn="1"/>
            </p:nvSpPr>
            <p:spPr bwMode="auto">
              <a:xfrm>
                <a:off x="-1198563" y="1439863"/>
                <a:ext cx="9974263" cy="3071812"/>
              </a:xfrm>
              <a:custGeom>
                <a:avLst/>
                <a:gdLst>
                  <a:gd name="T0" fmla="*/ 2660 w 2660"/>
                  <a:gd name="T1" fmla="*/ 0 h 819"/>
                  <a:gd name="T2" fmla="*/ 1409 w 2660"/>
                  <a:gd name="T3" fmla="*/ 441 h 819"/>
                  <a:gd name="T4" fmla="*/ 1385 w 2660"/>
                  <a:gd name="T5" fmla="*/ 450 h 819"/>
                  <a:gd name="T6" fmla="*/ 1369 w 2660"/>
                  <a:gd name="T7" fmla="*/ 456 h 819"/>
                  <a:gd name="T8" fmla="*/ 1342 w 2660"/>
                  <a:gd name="T9" fmla="*/ 466 h 819"/>
                  <a:gd name="T10" fmla="*/ 1325 w 2660"/>
                  <a:gd name="T11" fmla="*/ 472 h 819"/>
                  <a:gd name="T12" fmla="*/ 1303 w 2660"/>
                  <a:gd name="T13" fmla="*/ 479 h 819"/>
                  <a:gd name="T14" fmla="*/ 1282 w 2660"/>
                  <a:gd name="T15" fmla="*/ 486 h 819"/>
                  <a:gd name="T16" fmla="*/ 1251 w 2660"/>
                  <a:gd name="T17" fmla="*/ 495 h 819"/>
                  <a:gd name="T18" fmla="*/ 0 w 2660"/>
                  <a:gd name="T19" fmla="*/ 819 h 819"/>
                  <a:gd name="T20" fmla="*/ 21 w 2660"/>
                  <a:gd name="T21" fmla="*/ 819 h 819"/>
                  <a:gd name="T22" fmla="*/ 990 w 2660"/>
                  <a:gd name="T23" fmla="*/ 578 h 819"/>
                  <a:gd name="T24" fmla="*/ 52 w 2660"/>
                  <a:gd name="T25" fmla="*/ 819 h 819"/>
                  <a:gd name="T26" fmla="*/ 72 w 2660"/>
                  <a:gd name="T27" fmla="*/ 819 h 819"/>
                  <a:gd name="T28" fmla="*/ 1018 w 2660"/>
                  <a:gd name="T29" fmla="*/ 573 h 819"/>
                  <a:gd name="T30" fmla="*/ 105 w 2660"/>
                  <a:gd name="T31" fmla="*/ 819 h 819"/>
                  <a:gd name="T32" fmla="*/ 124 w 2660"/>
                  <a:gd name="T33" fmla="*/ 819 h 819"/>
                  <a:gd name="T34" fmla="*/ 1063 w 2660"/>
                  <a:gd name="T35" fmla="*/ 563 h 819"/>
                  <a:gd name="T36" fmla="*/ 158 w 2660"/>
                  <a:gd name="T37" fmla="*/ 819 h 819"/>
                  <a:gd name="T38" fmla="*/ 176 w 2660"/>
                  <a:gd name="T39" fmla="*/ 819 h 819"/>
                  <a:gd name="T40" fmla="*/ 1096 w 2660"/>
                  <a:gd name="T41" fmla="*/ 556 h 819"/>
                  <a:gd name="T42" fmla="*/ 211 w 2660"/>
                  <a:gd name="T43" fmla="*/ 819 h 819"/>
                  <a:gd name="T44" fmla="*/ 228 w 2660"/>
                  <a:gd name="T45" fmla="*/ 819 h 819"/>
                  <a:gd name="T46" fmla="*/ 1131 w 2660"/>
                  <a:gd name="T47" fmla="*/ 548 h 819"/>
                  <a:gd name="T48" fmla="*/ 264 w 2660"/>
                  <a:gd name="T49" fmla="*/ 819 h 819"/>
                  <a:gd name="T50" fmla="*/ 281 w 2660"/>
                  <a:gd name="T51" fmla="*/ 819 h 819"/>
                  <a:gd name="T52" fmla="*/ 1161 w 2660"/>
                  <a:gd name="T53" fmla="*/ 541 h 819"/>
                  <a:gd name="T54" fmla="*/ 318 w 2660"/>
                  <a:gd name="T55" fmla="*/ 819 h 819"/>
                  <a:gd name="T56" fmla="*/ 334 w 2660"/>
                  <a:gd name="T57" fmla="*/ 819 h 819"/>
                  <a:gd name="T58" fmla="*/ 1193 w 2660"/>
                  <a:gd name="T59" fmla="*/ 533 h 819"/>
                  <a:gd name="T60" fmla="*/ 372 w 2660"/>
                  <a:gd name="T61" fmla="*/ 819 h 819"/>
                  <a:gd name="T62" fmla="*/ 387 w 2660"/>
                  <a:gd name="T63" fmla="*/ 819 h 819"/>
                  <a:gd name="T64" fmla="*/ 1335 w 2660"/>
                  <a:gd name="T65" fmla="*/ 477 h 819"/>
                  <a:gd name="T66" fmla="*/ 1346 w 2660"/>
                  <a:gd name="T67" fmla="*/ 472 h 819"/>
                  <a:gd name="T68" fmla="*/ 2660 w 2660"/>
                  <a:gd name="T69" fmla="*/ 217 h 819"/>
                  <a:gd name="T70" fmla="*/ 2660 w 2660"/>
                  <a:gd name="T71" fmla="*/ 213 h 819"/>
                  <a:gd name="T72" fmla="*/ 1454 w 2660"/>
                  <a:gd name="T73" fmla="*/ 439 h 819"/>
                  <a:gd name="T74" fmla="*/ 2660 w 2660"/>
                  <a:gd name="T75" fmla="*/ 187 h 819"/>
                  <a:gd name="T76" fmla="*/ 2660 w 2660"/>
                  <a:gd name="T77" fmla="*/ 183 h 819"/>
                  <a:gd name="T78" fmla="*/ 1481 w 2660"/>
                  <a:gd name="T79" fmla="*/ 428 h 819"/>
                  <a:gd name="T80" fmla="*/ 2660 w 2660"/>
                  <a:gd name="T81" fmla="*/ 156 h 819"/>
                  <a:gd name="T82" fmla="*/ 2660 w 2660"/>
                  <a:gd name="T83" fmla="*/ 152 h 819"/>
                  <a:gd name="T84" fmla="*/ 1509 w 2660"/>
                  <a:gd name="T85" fmla="*/ 415 h 819"/>
                  <a:gd name="T86" fmla="*/ 2660 w 2660"/>
                  <a:gd name="T87" fmla="*/ 126 h 819"/>
                  <a:gd name="T88" fmla="*/ 2660 w 2660"/>
                  <a:gd name="T89" fmla="*/ 122 h 819"/>
                  <a:gd name="T90" fmla="*/ 1514 w 2660"/>
                  <a:gd name="T91" fmla="*/ 409 h 819"/>
                  <a:gd name="T92" fmla="*/ 2660 w 2660"/>
                  <a:gd name="T93" fmla="*/ 95 h 819"/>
                  <a:gd name="T94" fmla="*/ 2660 w 2660"/>
                  <a:gd name="T95" fmla="*/ 91 h 819"/>
                  <a:gd name="T96" fmla="*/ 1548 w 2660"/>
                  <a:gd name="T97" fmla="*/ 394 h 819"/>
                  <a:gd name="T98" fmla="*/ 2660 w 2660"/>
                  <a:gd name="T99" fmla="*/ 65 h 819"/>
                  <a:gd name="T100" fmla="*/ 2660 w 2660"/>
                  <a:gd name="T101" fmla="*/ 61 h 819"/>
                  <a:gd name="T102" fmla="*/ 1566 w 2660"/>
                  <a:gd name="T103" fmla="*/ 383 h 819"/>
                  <a:gd name="T104" fmla="*/ 2660 w 2660"/>
                  <a:gd name="T105" fmla="*/ 35 h 819"/>
                  <a:gd name="T106" fmla="*/ 2660 w 2660"/>
                  <a:gd name="T107" fmla="*/ 31 h 819"/>
                  <a:gd name="T108" fmla="*/ 1584 w 2660"/>
                  <a:gd name="T109" fmla="*/ 371 h 819"/>
                  <a:gd name="T110" fmla="*/ 2660 w 2660"/>
                  <a:gd name="T111" fmla="*/ 4 h 819"/>
                  <a:gd name="T112" fmla="*/ 2660 w 2660"/>
                  <a:gd name="T11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60" h="819">
                    <a:moveTo>
                      <a:pt x="2660" y="0"/>
                    </a:moveTo>
                    <a:cubicBezTo>
                      <a:pt x="2424" y="40"/>
                      <a:pt x="1981" y="196"/>
                      <a:pt x="1409" y="441"/>
                    </a:cubicBezTo>
                    <a:cubicBezTo>
                      <a:pt x="1401" y="444"/>
                      <a:pt x="1393" y="447"/>
                      <a:pt x="1385" y="450"/>
                    </a:cubicBezTo>
                    <a:cubicBezTo>
                      <a:pt x="1380" y="452"/>
                      <a:pt x="1374" y="454"/>
                      <a:pt x="1369" y="456"/>
                    </a:cubicBezTo>
                    <a:cubicBezTo>
                      <a:pt x="1360" y="460"/>
                      <a:pt x="1350" y="463"/>
                      <a:pt x="1342" y="466"/>
                    </a:cubicBezTo>
                    <a:cubicBezTo>
                      <a:pt x="1336" y="468"/>
                      <a:pt x="1331" y="470"/>
                      <a:pt x="1325" y="472"/>
                    </a:cubicBezTo>
                    <a:cubicBezTo>
                      <a:pt x="1318" y="475"/>
                      <a:pt x="1310" y="477"/>
                      <a:pt x="1303" y="479"/>
                    </a:cubicBezTo>
                    <a:cubicBezTo>
                      <a:pt x="1296" y="482"/>
                      <a:pt x="1289" y="484"/>
                      <a:pt x="1282" y="486"/>
                    </a:cubicBezTo>
                    <a:cubicBezTo>
                      <a:pt x="1271" y="489"/>
                      <a:pt x="1261" y="492"/>
                      <a:pt x="1251" y="495"/>
                    </a:cubicBezTo>
                    <a:cubicBezTo>
                      <a:pt x="791" y="638"/>
                      <a:pt x="347" y="753"/>
                      <a:pt x="0" y="819"/>
                    </a:cubicBezTo>
                    <a:cubicBezTo>
                      <a:pt x="21" y="819"/>
                      <a:pt x="21" y="819"/>
                      <a:pt x="21" y="819"/>
                    </a:cubicBezTo>
                    <a:cubicBezTo>
                      <a:pt x="298" y="765"/>
                      <a:pt x="634" y="681"/>
                      <a:pt x="990" y="578"/>
                    </a:cubicBezTo>
                    <a:cubicBezTo>
                      <a:pt x="648" y="681"/>
                      <a:pt x="328" y="764"/>
                      <a:pt x="52" y="819"/>
                    </a:cubicBezTo>
                    <a:cubicBezTo>
                      <a:pt x="72" y="819"/>
                      <a:pt x="72" y="819"/>
                      <a:pt x="72" y="819"/>
                    </a:cubicBezTo>
                    <a:cubicBezTo>
                      <a:pt x="351" y="762"/>
                      <a:pt x="674" y="679"/>
                      <a:pt x="1018" y="573"/>
                    </a:cubicBezTo>
                    <a:cubicBezTo>
                      <a:pt x="689" y="678"/>
                      <a:pt x="377" y="762"/>
                      <a:pt x="105" y="819"/>
                    </a:cubicBezTo>
                    <a:cubicBezTo>
                      <a:pt x="124" y="819"/>
                      <a:pt x="124" y="819"/>
                      <a:pt x="124" y="819"/>
                    </a:cubicBezTo>
                    <a:cubicBezTo>
                      <a:pt x="404" y="760"/>
                      <a:pt x="724" y="672"/>
                      <a:pt x="1063" y="563"/>
                    </a:cubicBezTo>
                    <a:cubicBezTo>
                      <a:pt x="737" y="673"/>
                      <a:pt x="433" y="759"/>
                      <a:pt x="158" y="819"/>
                    </a:cubicBezTo>
                    <a:cubicBezTo>
                      <a:pt x="176" y="819"/>
                      <a:pt x="176" y="819"/>
                      <a:pt x="176" y="819"/>
                    </a:cubicBezTo>
                    <a:cubicBezTo>
                      <a:pt x="456" y="757"/>
                      <a:pt x="764" y="669"/>
                      <a:pt x="1096" y="556"/>
                    </a:cubicBezTo>
                    <a:cubicBezTo>
                      <a:pt x="776" y="670"/>
                      <a:pt x="484" y="756"/>
                      <a:pt x="211" y="819"/>
                    </a:cubicBezTo>
                    <a:cubicBezTo>
                      <a:pt x="228" y="819"/>
                      <a:pt x="228" y="819"/>
                      <a:pt x="228" y="819"/>
                    </a:cubicBezTo>
                    <a:cubicBezTo>
                      <a:pt x="507" y="754"/>
                      <a:pt x="804" y="665"/>
                      <a:pt x="1131" y="548"/>
                    </a:cubicBezTo>
                    <a:cubicBezTo>
                      <a:pt x="814" y="667"/>
                      <a:pt x="535" y="754"/>
                      <a:pt x="264" y="819"/>
                    </a:cubicBezTo>
                    <a:cubicBezTo>
                      <a:pt x="281" y="819"/>
                      <a:pt x="281" y="819"/>
                      <a:pt x="281" y="819"/>
                    </a:cubicBezTo>
                    <a:cubicBezTo>
                      <a:pt x="556" y="752"/>
                      <a:pt x="839" y="663"/>
                      <a:pt x="1161" y="541"/>
                    </a:cubicBezTo>
                    <a:cubicBezTo>
                      <a:pt x="848" y="665"/>
                      <a:pt x="583" y="752"/>
                      <a:pt x="318" y="819"/>
                    </a:cubicBezTo>
                    <a:cubicBezTo>
                      <a:pt x="334" y="819"/>
                      <a:pt x="334" y="819"/>
                      <a:pt x="334" y="819"/>
                    </a:cubicBezTo>
                    <a:cubicBezTo>
                      <a:pt x="603" y="750"/>
                      <a:pt x="873" y="660"/>
                      <a:pt x="1193" y="533"/>
                    </a:cubicBezTo>
                    <a:cubicBezTo>
                      <a:pt x="881" y="663"/>
                      <a:pt x="629" y="750"/>
                      <a:pt x="372" y="819"/>
                    </a:cubicBezTo>
                    <a:cubicBezTo>
                      <a:pt x="387" y="819"/>
                      <a:pt x="387" y="819"/>
                      <a:pt x="387" y="819"/>
                    </a:cubicBezTo>
                    <a:cubicBezTo>
                      <a:pt x="677" y="741"/>
                      <a:pt x="961" y="638"/>
                      <a:pt x="1335" y="477"/>
                    </a:cubicBezTo>
                    <a:cubicBezTo>
                      <a:pt x="1339" y="475"/>
                      <a:pt x="1342" y="474"/>
                      <a:pt x="1346" y="472"/>
                    </a:cubicBezTo>
                    <a:cubicBezTo>
                      <a:pt x="1637" y="392"/>
                      <a:pt x="2266" y="249"/>
                      <a:pt x="2660" y="217"/>
                    </a:cubicBezTo>
                    <a:cubicBezTo>
                      <a:pt x="2660" y="213"/>
                      <a:pt x="2660" y="213"/>
                      <a:pt x="2660" y="213"/>
                    </a:cubicBezTo>
                    <a:cubicBezTo>
                      <a:pt x="2310" y="241"/>
                      <a:pt x="1773" y="358"/>
                      <a:pt x="1454" y="439"/>
                    </a:cubicBezTo>
                    <a:cubicBezTo>
                      <a:pt x="1770" y="351"/>
                      <a:pt x="2312" y="219"/>
                      <a:pt x="2660" y="187"/>
                    </a:cubicBezTo>
                    <a:cubicBezTo>
                      <a:pt x="2660" y="183"/>
                      <a:pt x="2660" y="183"/>
                      <a:pt x="2660" y="183"/>
                    </a:cubicBezTo>
                    <a:cubicBezTo>
                      <a:pt x="2322" y="214"/>
                      <a:pt x="1801" y="339"/>
                      <a:pt x="1481" y="428"/>
                    </a:cubicBezTo>
                    <a:cubicBezTo>
                      <a:pt x="1796" y="333"/>
                      <a:pt x="2323" y="191"/>
                      <a:pt x="2660" y="156"/>
                    </a:cubicBezTo>
                    <a:cubicBezTo>
                      <a:pt x="2660" y="152"/>
                      <a:pt x="2660" y="152"/>
                      <a:pt x="2660" y="152"/>
                    </a:cubicBezTo>
                    <a:cubicBezTo>
                      <a:pt x="2333" y="186"/>
                      <a:pt x="1826" y="321"/>
                      <a:pt x="1509" y="415"/>
                    </a:cubicBezTo>
                    <a:cubicBezTo>
                      <a:pt x="1817" y="316"/>
                      <a:pt x="2333" y="163"/>
                      <a:pt x="2660" y="126"/>
                    </a:cubicBezTo>
                    <a:cubicBezTo>
                      <a:pt x="2660" y="122"/>
                      <a:pt x="2660" y="122"/>
                      <a:pt x="2660" y="122"/>
                    </a:cubicBezTo>
                    <a:cubicBezTo>
                      <a:pt x="2335" y="159"/>
                      <a:pt x="1823" y="310"/>
                      <a:pt x="1514" y="409"/>
                    </a:cubicBezTo>
                    <a:cubicBezTo>
                      <a:pt x="1834" y="299"/>
                      <a:pt x="2350" y="135"/>
                      <a:pt x="2660" y="95"/>
                    </a:cubicBezTo>
                    <a:cubicBezTo>
                      <a:pt x="2660" y="91"/>
                      <a:pt x="2660" y="91"/>
                      <a:pt x="2660" y="91"/>
                    </a:cubicBezTo>
                    <a:cubicBezTo>
                      <a:pt x="2361" y="129"/>
                      <a:pt x="1869" y="283"/>
                      <a:pt x="1548" y="394"/>
                    </a:cubicBezTo>
                    <a:cubicBezTo>
                      <a:pt x="1845" y="284"/>
                      <a:pt x="2354" y="108"/>
                      <a:pt x="2660" y="65"/>
                    </a:cubicBezTo>
                    <a:cubicBezTo>
                      <a:pt x="2660" y="61"/>
                      <a:pt x="2660" y="61"/>
                      <a:pt x="2660" y="61"/>
                    </a:cubicBezTo>
                    <a:cubicBezTo>
                      <a:pt x="2360" y="103"/>
                      <a:pt x="1866" y="273"/>
                      <a:pt x="1566" y="383"/>
                    </a:cubicBezTo>
                    <a:cubicBezTo>
                      <a:pt x="1874" y="262"/>
                      <a:pt x="2372" y="79"/>
                      <a:pt x="2660" y="35"/>
                    </a:cubicBezTo>
                    <a:cubicBezTo>
                      <a:pt x="2660" y="31"/>
                      <a:pt x="2660" y="31"/>
                      <a:pt x="2660" y="31"/>
                    </a:cubicBezTo>
                    <a:cubicBezTo>
                      <a:pt x="2378" y="74"/>
                      <a:pt x="1893" y="251"/>
                      <a:pt x="1584" y="371"/>
                    </a:cubicBezTo>
                    <a:cubicBezTo>
                      <a:pt x="2071" y="169"/>
                      <a:pt x="2448" y="40"/>
                      <a:pt x="2660" y="4"/>
                    </a:cubicBezTo>
                    <a:lnTo>
                      <a:pt x="266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a:p>
            </p:txBody>
          </p:sp>
        </p:grpSp>
        <p:grpSp>
          <p:nvGrpSpPr>
            <p:cNvPr id="11" name="Gruppieren 10"/>
            <p:cNvGrpSpPr/>
            <p:nvPr userDrawn="1"/>
          </p:nvGrpSpPr>
          <p:grpSpPr>
            <a:xfrm>
              <a:off x="158750" y="2279650"/>
              <a:ext cx="8616950" cy="2232025"/>
              <a:chOff x="158750" y="2279650"/>
              <a:chExt cx="8616950" cy="2232025"/>
            </a:xfrm>
            <a:solidFill>
              <a:schemeClr val="accent3"/>
            </a:solidFill>
          </p:grpSpPr>
          <p:sp>
            <p:nvSpPr>
              <p:cNvPr id="12" name="Freeform 16"/>
              <p:cNvSpPr>
                <a:spLocks/>
              </p:cNvSpPr>
              <p:nvPr userDrawn="1"/>
            </p:nvSpPr>
            <p:spPr bwMode="auto">
              <a:xfrm>
                <a:off x="158750" y="2279650"/>
                <a:ext cx="8616950" cy="2232025"/>
              </a:xfrm>
              <a:custGeom>
                <a:avLst/>
                <a:gdLst>
                  <a:gd name="T0" fmla="*/ 2298 w 2298"/>
                  <a:gd name="T1" fmla="*/ 0 h 595"/>
                  <a:gd name="T2" fmla="*/ 1148 w 2298"/>
                  <a:gd name="T3" fmla="*/ 241 h 595"/>
                  <a:gd name="T4" fmla="*/ 1018 w 2298"/>
                  <a:gd name="T5" fmla="*/ 291 h 595"/>
                  <a:gd name="T6" fmla="*/ 0 w 2298"/>
                  <a:gd name="T7" fmla="*/ 595 h 595"/>
                  <a:gd name="T8" fmla="*/ 23 w 2298"/>
                  <a:gd name="T9" fmla="*/ 595 h 595"/>
                  <a:gd name="T10" fmla="*/ 1020 w 2298"/>
                  <a:gd name="T11" fmla="*/ 295 h 595"/>
                  <a:gd name="T12" fmla="*/ 1150 w 2298"/>
                  <a:gd name="T13" fmla="*/ 245 h 595"/>
                  <a:gd name="T14" fmla="*/ 2298 w 2298"/>
                  <a:gd name="T15" fmla="*/ 4 h 595"/>
                  <a:gd name="T16" fmla="*/ 2298 w 2298"/>
                  <a:gd name="T1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8" h="595">
                    <a:moveTo>
                      <a:pt x="2298" y="0"/>
                    </a:moveTo>
                    <a:cubicBezTo>
                      <a:pt x="1892" y="40"/>
                      <a:pt x="1366" y="159"/>
                      <a:pt x="1148" y="241"/>
                    </a:cubicBezTo>
                    <a:cubicBezTo>
                      <a:pt x="1104" y="258"/>
                      <a:pt x="1061" y="275"/>
                      <a:pt x="1018" y="291"/>
                    </a:cubicBezTo>
                    <a:cubicBezTo>
                      <a:pt x="693" y="415"/>
                      <a:pt x="408" y="523"/>
                      <a:pt x="0" y="595"/>
                    </a:cubicBezTo>
                    <a:cubicBezTo>
                      <a:pt x="23" y="595"/>
                      <a:pt x="23" y="595"/>
                      <a:pt x="23" y="595"/>
                    </a:cubicBezTo>
                    <a:cubicBezTo>
                      <a:pt x="419" y="523"/>
                      <a:pt x="700" y="416"/>
                      <a:pt x="1020" y="295"/>
                    </a:cubicBezTo>
                    <a:cubicBezTo>
                      <a:pt x="1062" y="278"/>
                      <a:pt x="1105" y="262"/>
                      <a:pt x="1150" y="245"/>
                    </a:cubicBezTo>
                    <a:cubicBezTo>
                      <a:pt x="1342" y="173"/>
                      <a:pt x="1871" y="46"/>
                      <a:pt x="2298" y="4"/>
                    </a:cubicBezTo>
                    <a:lnTo>
                      <a:pt x="2298"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3" name="Freeform 17"/>
              <p:cNvSpPr>
                <a:spLocks/>
              </p:cNvSpPr>
              <p:nvPr userDrawn="1"/>
            </p:nvSpPr>
            <p:spPr bwMode="auto">
              <a:xfrm>
                <a:off x="260350" y="2455863"/>
                <a:ext cx="8515350" cy="2055812"/>
              </a:xfrm>
              <a:custGeom>
                <a:avLst/>
                <a:gdLst>
                  <a:gd name="T0" fmla="*/ 2271 w 2271"/>
                  <a:gd name="T1" fmla="*/ 0 h 548"/>
                  <a:gd name="T2" fmla="*/ 1129 w 2271"/>
                  <a:gd name="T3" fmla="*/ 207 h 548"/>
                  <a:gd name="T4" fmla="*/ 1009 w 2271"/>
                  <a:gd name="T5" fmla="*/ 252 h 548"/>
                  <a:gd name="T6" fmla="*/ 0 w 2271"/>
                  <a:gd name="T7" fmla="*/ 548 h 548"/>
                  <a:gd name="T8" fmla="*/ 0 w 2271"/>
                  <a:gd name="T9" fmla="*/ 548 h 548"/>
                  <a:gd name="T10" fmla="*/ 22 w 2271"/>
                  <a:gd name="T11" fmla="*/ 548 h 548"/>
                  <a:gd name="T12" fmla="*/ 1011 w 2271"/>
                  <a:gd name="T13" fmla="*/ 256 h 548"/>
                  <a:gd name="T14" fmla="*/ 1130 w 2271"/>
                  <a:gd name="T15" fmla="*/ 211 h 548"/>
                  <a:gd name="T16" fmla="*/ 2271 w 2271"/>
                  <a:gd name="T17" fmla="*/ 4 h 548"/>
                  <a:gd name="T18" fmla="*/ 2271 w 2271"/>
                  <a:gd name="T1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1" h="548">
                    <a:moveTo>
                      <a:pt x="2271" y="0"/>
                    </a:moveTo>
                    <a:cubicBezTo>
                      <a:pt x="1869" y="21"/>
                      <a:pt x="1346" y="126"/>
                      <a:pt x="1129" y="207"/>
                    </a:cubicBezTo>
                    <a:cubicBezTo>
                      <a:pt x="1088" y="222"/>
                      <a:pt x="1048" y="237"/>
                      <a:pt x="1009" y="252"/>
                    </a:cubicBezTo>
                    <a:cubicBezTo>
                      <a:pt x="676" y="378"/>
                      <a:pt x="413" y="477"/>
                      <a:pt x="0" y="548"/>
                    </a:cubicBezTo>
                    <a:cubicBezTo>
                      <a:pt x="0" y="548"/>
                      <a:pt x="0" y="548"/>
                      <a:pt x="0" y="548"/>
                    </a:cubicBezTo>
                    <a:cubicBezTo>
                      <a:pt x="22" y="548"/>
                      <a:pt x="22" y="548"/>
                      <a:pt x="22" y="548"/>
                    </a:cubicBezTo>
                    <a:cubicBezTo>
                      <a:pt x="423" y="477"/>
                      <a:pt x="683" y="379"/>
                      <a:pt x="1011" y="256"/>
                    </a:cubicBezTo>
                    <a:cubicBezTo>
                      <a:pt x="1049" y="241"/>
                      <a:pt x="1089" y="226"/>
                      <a:pt x="1130" y="211"/>
                    </a:cubicBezTo>
                    <a:cubicBezTo>
                      <a:pt x="1348" y="130"/>
                      <a:pt x="1869" y="25"/>
                      <a:pt x="2271" y="4"/>
                    </a:cubicBezTo>
                    <a:lnTo>
                      <a:pt x="2271"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4" name="Freeform 18"/>
              <p:cNvSpPr>
                <a:spLocks/>
              </p:cNvSpPr>
              <p:nvPr userDrawn="1"/>
            </p:nvSpPr>
            <p:spPr bwMode="auto">
              <a:xfrm>
                <a:off x="360362" y="2628900"/>
                <a:ext cx="8415338" cy="1882775"/>
              </a:xfrm>
              <a:custGeom>
                <a:avLst/>
                <a:gdLst>
                  <a:gd name="T0" fmla="*/ 2244 w 2244"/>
                  <a:gd name="T1" fmla="*/ 0 h 502"/>
                  <a:gd name="T2" fmla="*/ 1109 w 2244"/>
                  <a:gd name="T3" fmla="*/ 173 h 502"/>
                  <a:gd name="T4" fmla="*/ 1000 w 2244"/>
                  <a:gd name="T5" fmla="*/ 214 h 502"/>
                  <a:gd name="T6" fmla="*/ 0 w 2244"/>
                  <a:gd name="T7" fmla="*/ 502 h 502"/>
                  <a:gd name="T8" fmla="*/ 24 w 2244"/>
                  <a:gd name="T9" fmla="*/ 502 h 502"/>
                  <a:gd name="T10" fmla="*/ 1002 w 2244"/>
                  <a:gd name="T11" fmla="*/ 218 h 502"/>
                  <a:gd name="T12" fmla="*/ 1110 w 2244"/>
                  <a:gd name="T13" fmla="*/ 177 h 502"/>
                  <a:gd name="T14" fmla="*/ 2244 w 2244"/>
                  <a:gd name="T15" fmla="*/ 4 h 502"/>
                  <a:gd name="T16" fmla="*/ 2244 w 2244"/>
                  <a:gd name="T1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502">
                    <a:moveTo>
                      <a:pt x="2244" y="0"/>
                    </a:moveTo>
                    <a:cubicBezTo>
                      <a:pt x="1842" y="1"/>
                      <a:pt x="1333" y="91"/>
                      <a:pt x="1109" y="173"/>
                    </a:cubicBezTo>
                    <a:cubicBezTo>
                      <a:pt x="1072" y="187"/>
                      <a:pt x="1035" y="201"/>
                      <a:pt x="1000" y="214"/>
                    </a:cubicBezTo>
                    <a:cubicBezTo>
                      <a:pt x="675" y="336"/>
                      <a:pt x="418" y="432"/>
                      <a:pt x="0" y="502"/>
                    </a:cubicBezTo>
                    <a:cubicBezTo>
                      <a:pt x="24" y="502"/>
                      <a:pt x="24" y="502"/>
                      <a:pt x="24" y="502"/>
                    </a:cubicBezTo>
                    <a:cubicBezTo>
                      <a:pt x="428" y="432"/>
                      <a:pt x="682" y="337"/>
                      <a:pt x="1002" y="218"/>
                    </a:cubicBezTo>
                    <a:cubicBezTo>
                      <a:pt x="1037" y="204"/>
                      <a:pt x="1073" y="191"/>
                      <a:pt x="1110" y="177"/>
                    </a:cubicBezTo>
                    <a:cubicBezTo>
                      <a:pt x="1334" y="95"/>
                      <a:pt x="1842" y="5"/>
                      <a:pt x="2244" y="4"/>
                    </a:cubicBezTo>
                    <a:lnTo>
                      <a:pt x="2244"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5" name="Freeform 19"/>
              <p:cNvSpPr>
                <a:spLocks/>
              </p:cNvSpPr>
              <p:nvPr userDrawn="1"/>
            </p:nvSpPr>
            <p:spPr bwMode="auto">
              <a:xfrm>
                <a:off x="481012" y="2736850"/>
                <a:ext cx="8294688" cy="1774825"/>
              </a:xfrm>
              <a:custGeom>
                <a:avLst/>
                <a:gdLst>
                  <a:gd name="T0" fmla="*/ 2212 w 2212"/>
                  <a:gd name="T1" fmla="*/ 16 h 473"/>
                  <a:gd name="T2" fmla="*/ 1084 w 2212"/>
                  <a:gd name="T3" fmla="*/ 157 h 473"/>
                  <a:gd name="T4" fmla="*/ 986 w 2212"/>
                  <a:gd name="T5" fmla="*/ 193 h 473"/>
                  <a:gd name="T6" fmla="*/ 0 w 2212"/>
                  <a:gd name="T7" fmla="*/ 472 h 473"/>
                  <a:gd name="T8" fmla="*/ 0 w 2212"/>
                  <a:gd name="T9" fmla="*/ 473 h 473"/>
                  <a:gd name="T10" fmla="*/ 20 w 2212"/>
                  <a:gd name="T11" fmla="*/ 473 h 473"/>
                  <a:gd name="T12" fmla="*/ 988 w 2212"/>
                  <a:gd name="T13" fmla="*/ 197 h 473"/>
                  <a:gd name="T14" fmla="*/ 1085 w 2212"/>
                  <a:gd name="T15" fmla="*/ 161 h 473"/>
                  <a:gd name="T16" fmla="*/ 2212 w 2212"/>
                  <a:gd name="T17" fmla="*/ 20 h 473"/>
                  <a:gd name="T18" fmla="*/ 2212 w 2212"/>
                  <a:gd name="T19" fmla="*/ 1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2" h="473">
                    <a:moveTo>
                      <a:pt x="2212" y="16"/>
                    </a:moveTo>
                    <a:cubicBezTo>
                      <a:pt x="1854" y="0"/>
                      <a:pt x="1338" y="64"/>
                      <a:pt x="1084" y="157"/>
                    </a:cubicBezTo>
                    <a:cubicBezTo>
                      <a:pt x="1050" y="169"/>
                      <a:pt x="1018" y="181"/>
                      <a:pt x="986" y="193"/>
                    </a:cubicBezTo>
                    <a:cubicBezTo>
                      <a:pt x="669" y="310"/>
                      <a:pt x="419" y="403"/>
                      <a:pt x="0" y="472"/>
                    </a:cubicBezTo>
                    <a:cubicBezTo>
                      <a:pt x="0" y="473"/>
                      <a:pt x="0" y="473"/>
                      <a:pt x="0" y="473"/>
                    </a:cubicBezTo>
                    <a:cubicBezTo>
                      <a:pt x="20" y="473"/>
                      <a:pt x="20" y="473"/>
                      <a:pt x="20" y="473"/>
                    </a:cubicBezTo>
                    <a:cubicBezTo>
                      <a:pt x="428" y="404"/>
                      <a:pt x="676" y="312"/>
                      <a:pt x="988" y="197"/>
                    </a:cubicBezTo>
                    <a:cubicBezTo>
                      <a:pt x="1019" y="185"/>
                      <a:pt x="1052" y="173"/>
                      <a:pt x="1085" y="161"/>
                    </a:cubicBezTo>
                    <a:cubicBezTo>
                      <a:pt x="1339" y="68"/>
                      <a:pt x="1855" y="4"/>
                      <a:pt x="2212" y="20"/>
                    </a:cubicBezTo>
                    <a:lnTo>
                      <a:pt x="2212"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Freeform 20"/>
              <p:cNvSpPr>
                <a:spLocks/>
              </p:cNvSpPr>
              <p:nvPr userDrawn="1"/>
            </p:nvSpPr>
            <p:spPr bwMode="auto">
              <a:xfrm>
                <a:off x="577850" y="2830513"/>
                <a:ext cx="8197850" cy="1681162"/>
              </a:xfrm>
              <a:custGeom>
                <a:avLst/>
                <a:gdLst>
                  <a:gd name="T0" fmla="*/ 2186 w 2186"/>
                  <a:gd name="T1" fmla="*/ 36 h 448"/>
                  <a:gd name="T2" fmla="*/ 1065 w 2186"/>
                  <a:gd name="T3" fmla="*/ 145 h 448"/>
                  <a:gd name="T4" fmla="*/ 978 w 2186"/>
                  <a:gd name="T5" fmla="*/ 176 h 448"/>
                  <a:gd name="T6" fmla="*/ 0 w 2186"/>
                  <a:gd name="T7" fmla="*/ 448 h 448"/>
                  <a:gd name="T8" fmla="*/ 24 w 2186"/>
                  <a:gd name="T9" fmla="*/ 448 h 448"/>
                  <a:gd name="T10" fmla="*/ 980 w 2186"/>
                  <a:gd name="T11" fmla="*/ 180 h 448"/>
                  <a:gd name="T12" fmla="*/ 1066 w 2186"/>
                  <a:gd name="T13" fmla="*/ 148 h 448"/>
                  <a:gd name="T14" fmla="*/ 2186 w 2186"/>
                  <a:gd name="T15" fmla="*/ 40 h 448"/>
                  <a:gd name="T16" fmla="*/ 2186 w 2186"/>
                  <a:gd name="T17" fmla="*/ 3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6" h="448">
                    <a:moveTo>
                      <a:pt x="2186" y="36"/>
                    </a:moveTo>
                    <a:cubicBezTo>
                      <a:pt x="1830" y="0"/>
                      <a:pt x="1328" y="49"/>
                      <a:pt x="1065" y="145"/>
                    </a:cubicBezTo>
                    <a:cubicBezTo>
                      <a:pt x="1035" y="155"/>
                      <a:pt x="1006" y="166"/>
                      <a:pt x="978" y="176"/>
                    </a:cubicBezTo>
                    <a:cubicBezTo>
                      <a:pt x="657" y="294"/>
                      <a:pt x="424" y="380"/>
                      <a:pt x="0" y="448"/>
                    </a:cubicBezTo>
                    <a:cubicBezTo>
                      <a:pt x="24" y="448"/>
                      <a:pt x="24" y="448"/>
                      <a:pt x="24" y="448"/>
                    </a:cubicBezTo>
                    <a:cubicBezTo>
                      <a:pt x="434" y="380"/>
                      <a:pt x="664" y="296"/>
                      <a:pt x="980" y="180"/>
                    </a:cubicBezTo>
                    <a:cubicBezTo>
                      <a:pt x="1008" y="170"/>
                      <a:pt x="1037" y="159"/>
                      <a:pt x="1066" y="148"/>
                    </a:cubicBezTo>
                    <a:cubicBezTo>
                      <a:pt x="1329" y="53"/>
                      <a:pt x="1831" y="4"/>
                      <a:pt x="2186" y="40"/>
                    </a:cubicBezTo>
                    <a:lnTo>
                      <a:pt x="218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7" name="Freeform 21"/>
              <p:cNvSpPr>
                <a:spLocks/>
              </p:cNvSpPr>
              <p:nvPr userDrawn="1"/>
            </p:nvSpPr>
            <p:spPr bwMode="auto">
              <a:xfrm>
                <a:off x="690562" y="2940050"/>
                <a:ext cx="8085138" cy="1571625"/>
              </a:xfrm>
              <a:custGeom>
                <a:avLst/>
                <a:gdLst>
                  <a:gd name="T0" fmla="*/ 2156 w 2156"/>
                  <a:gd name="T1" fmla="*/ 51 h 419"/>
                  <a:gd name="T2" fmla="*/ 1568 w 2156"/>
                  <a:gd name="T3" fmla="*/ 33 h 419"/>
                  <a:gd name="T4" fmla="*/ 1042 w 2156"/>
                  <a:gd name="T5" fmla="*/ 128 h 419"/>
                  <a:gd name="T6" fmla="*/ 967 w 2156"/>
                  <a:gd name="T7" fmla="*/ 155 h 419"/>
                  <a:gd name="T8" fmla="*/ 0 w 2156"/>
                  <a:gd name="T9" fmla="*/ 419 h 419"/>
                  <a:gd name="T10" fmla="*/ 26 w 2156"/>
                  <a:gd name="T11" fmla="*/ 419 h 419"/>
                  <a:gd name="T12" fmla="*/ 968 w 2156"/>
                  <a:gd name="T13" fmla="*/ 159 h 419"/>
                  <a:gd name="T14" fmla="*/ 1043 w 2156"/>
                  <a:gd name="T15" fmla="*/ 132 h 419"/>
                  <a:gd name="T16" fmla="*/ 2156 w 2156"/>
                  <a:gd name="T17" fmla="*/ 55 h 419"/>
                  <a:gd name="T18" fmla="*/ 2156 w 2156"/>
                  <a:gd name="T19" fmla="*/ 5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6" h="419">
                    <a:moveTo>
                      <a:pt x="2156" y="51"/>
                    </a:moveTo>
                    <a:cubicBezTo>
                      <a:pt x="1986" y="24"/>
                      <a:pt x="1777" y="18"/>
                      <a:pt x="1568" y="33"/>
                    </a:cubicBezTo>
                    <a:cubicBezTo>
                      <a:pt x="1359" y="47"/>
                      <a:pt x="1172" y="81"/>
                      <a:pt x="1042" y="128"/>
                    </a:cubicBezTo>
                    <a:cubicBezTo>
                      <a:pt x="1016" y="137"/>
                      <a:pt x="991" y="147"/>
                      <a:pt x="967" y="155"/>
                    </a:cubicBezTo>
                    <a:cubicBezTo>
                      <a:pt x="641" y="274"/>
                      <a:pt x="426" y="352"/>
                      <a:pt x="0" y="419"/>
                    </a:cubicBezTo>
                    <a:cubicBezTo>
                      <a:pt x="26" y="419"/>
                      <a:pt x="26" y="419"/>
                      <a:pt x="26" y="419"/>
                    </a:cubicBezTo>
                    <a:cubicBezTo>
                      <a:pt x="435" y="353"/>
                      <a:pt x="649" y="275"/>
                      <a:pt x="968" y="159"/>
                    </a:cubicBezTo>
                    <a:cubicBezTo>
                      <a:pt x="993" y="150"/>
                      <a:pt x="1018" y="141"/>
                      <a:pt x="1043" y="132"/>
                    </a:cubicBezTo>
                    <a:cubicBezTo>
                      <a:pt x="1315" y="34"/>
                      <a:pt x="1804" y="0"/>
                      <a:pt x="2156" y="55"/>
                    </a:cubicBezTo>
                    <a:lnTo>
                      <a:pt x="2156" y="51"/>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8" name="Freeform 22"/>
              <p:cNvSpPr>
                <a:spLocks/>
              </p:cNvSpPr>
              <p:nvPr userDrawn="1"/>
            </p:nvSpPr>
            <p:spPr bwMode="auto">
              <a:xfrm>
                <a:off x="811212" y="3017838"/>
                <a:ext cx="7964488" cy="1493837"/>
              </a:xfrm>
              <a:custGeom>
                <a:avLst/>
                <a:gdLst>
                  <a:gd name="T0" fmla="*/ 2124 w 2124"/>
                  <a:gd name="T1" fmla="*/ 73 h 398"/>
                  <a:gd name="T2" fmla="*/ 1017 w 2124"/>
                  <a:gd name="T3" fmla="*/ 120 h 398"/>
                  <a:gd name="T4" fmla="*/ 953 w 2124"/>
                  <a:gd name="T5" fmla="*/ 143 h 398"/>
                  <a:gd name="T6" fmla="*/ 0 w 2124"/>
                  <a:gd name="T7" fmla="*/ 398 h 398"/>
                  <a:gd name="T8" fmla="*/ 26 w 2124"/>
                  <a:gd name="T9" fmla="*/ 398 h 398"/>
                  <a:gd name="T10" fmla="*/ 955 w 2124"/>
                  <a:gd name="T11" fmla="*/ 146 h 398"/>
                  <a:gd name="T12" fmla="*/ 1019 w 2124"/>
                  <a:gd name="T13" fmla="*/ 123 h 398"/>
                  <a:gd name="T14" fmla="*/ 2124 w 2124"/>
                  <a:gd name="T15" fmla="*/ 77 h 398"/>
                  <a:gd name="T16" fmla="*/ 2124 w 2124"/>
                  <a:gd name="T17" fmla="*/ 7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4" h="398">
                    <a:moveTo>
                      <a:pt x="2124" y="73"/>
                    </a:moveTo>
                    <a:cubicBezTo>
                      <a:pt x="1780" y="0"/>
                      <a:pt x="1295" y="20"/>
                      <a:pt x="1017" y="120"/>
                    </a:cubicBezTo>
                    <a:cubicBezTo>
                      <a:pt x="995" y="127"/>
                      <a:pt x="974" y="135"/>
                      <a:pt x="953" y="143"/>
                    </a:cubicBezTo>
                    <a:cubicBezTo>
                      <a:pt x="636" y="257"/>
                      <a:pt x="426" y="333"/>
                      <a:pt x="0" y="398"/>
                    </a:cubicBezTo>
                    <a:cubicBezTo>
                      <a:pt x="26" y="398"/>
                      <a:pt x="26" y="398"/>
                      <a:pt x="26" y="398"/>
                    </a:cubicBezTo>
                    <a:cubicBezTo>
                      <a:pt x="435" y="334"/>
                      <a:pt x="643" y="259"/>
                      <a:pt x="955" y="146"/>
                    </a:cubicBezTo>
                    <a:cubicBezTo>
                      <a:pt x="975" y="139"/>
                      <a:pt x="997" y="131"/>
                      <a:pt x="1019" y="123"/>
                    </a:cubicBezTo>
                    <a:cubicBezTo>
                      <a:pt x="1296" y="24"/>
                      <a:pt x="1781" y="4"/>
                      <a:pt x="2124" y="77"/>
                    </a:cubicBezTo>
                    <a:lnTo>
                      <a:pt x="2124" y="7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9" name="Freeform 23"/>
              <p:cNvSpPr>
                <a:spLocks/>
              </p:cNvSpPr>
              <p:nvPr userDrawn="1"/>
            </p:nvSpPr>
            <p:spPr bwMode="auto">
              <a:xfrm>
                <a:off x="935037" y="3124200"/>
                <a:ext cx="7840663" cy="1387475"/>
              </a:xfrm>
              <a:custGeom>
                <a:avLst/>
                <a:gdLst>
                  <a:gd name="T0" fmla="*/ 2091 w 2091"/>
                  <a:gd name="T1" fmla="*/ 87 h 370"/>
                  <a:gd name="T2" fmla="*/ 1528 w 2091"/>
                  <a:gd name="T3" fmla="*/ 23 h 370"/>
                  <a:gd name="T4" fmla="*/ 991 w 2091"/>
                  <a:gd name="T5" fmla="*/ 104 h 370"/>
                  <a:gd name="T6" fmla="*/ 939 w 2091"/>
                  <a:gd name="T7" fmla="*/ 123 h 370"/>
                  <a:gd name="T8" fmla="*/ 0 w 2091"/>
                  <a:gd name="T9" fmla="*/ 370 h 370"/>
                  <a:gd name="T10" fmla="*/ 27 w 2091"/>
                  <a:gd name="T11" fmla="*/ 370 h 370"/>
                  <a:gd name="T12" fmla="*/ 940 w 2091"/>
                  <a:gd name="T13" fmla="*/ 127 h 370"/>
                  <a:gd name="T14" fmla="*/ 993 w 2091"/>
                  <a:gd name="T15" fmla="*/ 108 h 370"/>
                  <a:gd name="T16" fmla="*/ 2091 w 2091"/>
                  <a:gd name="T17" fmla="*/ 91 h 370"/>
                  <a:gd name="T18" fmla="*/ 2091 w 2091"/>
                  <a:gd name="T19" fmla="*/ 8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1" h="370">
                    <a:moveTo>
                      <a:pt x="2091" y="87"/>
                    </a:moveTo>
                    <a:cubicBezTo>
                      <a:pt x="1930" y="43"/>
                      <a:pt x="1730" y="20"/>
                      <a:pt x="1528" y="23"/>
                    </a:cubicBezTo>
                    <a:cubicBezTo>
                      <a:pt x="1322" y="25"/>
                      <a:pt x="1131" y="54"/>
                      <a:pt x="991" y="104"/>
                    </a:cubicBezTo>
                    <a:cubicBezTo>
                      <a:pt x="939" y="123"/>
                      <a:pt x="939" y="123"/>
                      <a:pt x="939" y="123"/>
                    </a:cubicBezTo>
                    <a:cubicBezTo>
                      <a:pt x="618" y="237"/>
                      <a:pt x="424" y="306"/>
                      <a:pt x="0" y="370"/>
                    </a:cubicBezTo>
                    <a:cubicBezTo>
                      <a:pt x="27" y="370"/>
                      <a:pt x="27" y="370"/>
                      <a:pt x="27" y="370"/>
                    </a:cubicBezTo>
                    <a:cubicBezTo>
                      <a:pt x="433" y="307"/>
                      <a:pt x="626" y="239"/>
                      <a:pt x="940" y="127"/>
                    </a:cubicBezTo>
                    <a:cubicBezTo>
                      <a:pt x="993" y="108"/>
                      <a:pt x="993" y="108"/>
                      <a:pt x="993" y="108"/>
                    </a:cubicBezTo>
                    <a:cubicBezTo>
                      <a:pt x="1276" y="7"/>
                      <a:pt x="1757" y="0"/>
                      <a:pt x="2091" y="91"/>
                    </a:cubicBezTo>
                    <a:lnTo>
                      <a:pt x="2091" y="8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grpSp>
      </p:grpSp>
      <p:sp>
        <p:nvSpPr>
          <p:cNvPr id="2" name="Title 1"/>
          <p:cNvSpPr>
            <a:spLocks noGrp="1"/>
          </p:cNvSpPr>
          <p:nvPr userDrawn="1">
            <p:ph type="ctrTitle" hasCustomPrompt="1"/>
          </p:nvPr>
        </p:nvSpPr>
        <p:spPr>
          <a:xfrm>
            <a:off x="723900" y="531689"/>
            <a:ext cx="6546268" cy="1354262"/>
          </a:xfrm>
          <a:prstGeom prst="rect">
            <a:avLst/>
          </a:prstGeom>
        </p:spPr>
        <p:txBody>
          <a:bodyPr lIns="0" tIns="22677" rIns="0" bIns="22677" anchor="b">
            <a:normAutofit/>
          </a:bodyPr>
          <a:lstStyle>
            <a:lvl1pPr algn="l">
              <a:defRPr sz="2800">
                <a:solidFill>
                  <a:srgbClr val="4D4D4D"/>
                </a:solidFill>
                <a:latin typeface="+mj-lt"/>
                <a:cs typeface="Calibri" panose="020B0604020202020204" pitchFamily="34" charset="0"/>
              </a:defRPr>
            </a:lvl1pPr>
          </a:lstStyle>
          <a:p>
            <a:r>
              <a:rPr lang="en-US" noProof="0"/>
              <a:t>Click to edit Master title style</a:t>
            </a:r>
          </a:p>
        </p:txBody>
      </p:sp>
      <p:sp>
        <p:nvSpPr>
          <p:cNvPr id="3" name="Subtitle 2"/>
          <p:cNvSpPr>
            <a:spLocks noGrp="1"/>
          </p:cNvSpPr>
          <p:nvPr userDrawn="1">
            <p:ph type="subTitle" idx="1" hasCustomPrompt="1"/>
          </p:nvPr>
        </p:nvSpPr>
        <p:spPr>
          <a:xfrm>
            <a:off x="723900" y="1947916"/>
            <a:ext cx="6544800" cy="1162229"/>
          </a:xfrm>
          <a:prstGeom prst="rect">
            <a:avLst/>
          </a:prstGeom>
        </p:spPr>
        <p:txBody>
          <a:bodyPr lIns="0" tIns="22677" rIns="0" bIns="22677">
            <a:normAutofit/>
          </a:bodyPr>
          <a:lstStyle>
            <a:lvl1pPr marL="0" indent="0" algn="l">
              <a:spcBef>
                <a:spcPts val="400"/>
              </a:spcBef>
              <a:buNone/>
              <a:defRPr sz="2000">
                <a:solidFill>
                  <a:srgbClr val="4D4D4D"/>
                </a:solidFill>
                <a:latin typeface="+mj-lt"/>
                <a:cs typeface="Calibri" panose="020B0604020202020204" pitchFamily="34" charset="0"/>
              </a:defRPr>
            </a:lvl1pPr>
            <a:lvl2pPr marL="408188" indent="0" algn="ctr">
              <a:buNone/>
              <a:defRPr>
                <a:solidFill>
                  <a:schemeClr val="tx1">
                    <a:tint val="75000"/>
                  </a:schemeClr>
                </a:solidFill>
              </a:defRPr>
            </a:lvl2pPr>
            <a:lvl3pPr marL="816376" indent="0" algn="ctr">
              <a:buNone/>
              <a:defRPr>
                <a:solidFill>
                  <a:schemeClr val="tx1">
                    <a:tint val="75000"/>
                  </a:schemeClr>
                </a:solidFill>
              </a:defRPr>
            </a:lvl3pPr>
            <a:lvl4pPr marL="1224564" indent="0" algn="ctr">
              <a:buNone/>
              <a:defRPr>
                <a:solidFill>
                  <a:schemeClr val="tx1">
                    <a:tint val="75000"/>
                  </a:schemeClr>
                </a:solidFill>
              </a:defRPr>
            </a:lvl4pPr>
            <a:lvl5pPr marL="1632753" indent="0" algn="ctr">
              <a:buNone/>
              <a:defRPr>
                <a:solidFill>
                  <a:schemeClr val="tx1">
                    <a:tint val="75000"/>
                  </a:schemeClr>
                </a:solidFill>
              </a:defRPr>
            </a:lvl5pPr>
            <a:lvl6pPr marL="2040941" indent="0" algn="ctr">
              <a:buNone/>
              <a:defRPr>
                <a:solidFill>
                  <a:schemeClr val="tx1">
                    <a:tint val="75000"/>
                  </a:schemeClr>
                </a:solidFill>
              </a:defRPr>
            </a:lvl6pPr>
            <a:lvl7pPr marL="2449129" indent="0" algn="ctr">
              <a:buNone/>
              <a:defRPr>
                <a:solidFill>
                  <a:schemeClr val="tx1">
                    <a:tint val="75000"/>
                  </a:schemeClr>
                </a:solidFill>
              </a:defRPr>
            </a:lvl7pPr>
            <a:lvl8pPr marL="2857317" indent="0" algn="ctr">
              <a:buNone/>
              <a:defRPr>
                <a:solidFill>
                  <a:schemeClr val="tx1">
                    <a:tint val="75000"/>
                  </a:schemeClr>
                </a:solidFill>
              </a:defRPr>
            </a:lvl8pPr>
            <a:lvl9pPr marL="3265505" indent="0" algn="ctr">
              <a:buNone/>
              <a:defRPr>
                <a:solidFill>
                  <a:schemeClr val="tx1">
                    <a:tint val="75000"/>
                  </a:schemeClr>
                </a:solidFill>
              </a:defRPr>
            </a:lvl9pPr>
          </a:lstStyle>
          <a:p>
            <a:r>
              <a:rPr lang="en-US" noProof="0"/>
              <a:t>Click to edit Master subtitle style</a:t>
            </a:r>
          </a:p>
        </p:txBody>
      </p:sp>
      <p:cxnSp>
        <p:nvCxnSpPr>
          <p:cNvPr id="279" name="Straight Connector 7"/>
          <p:cNvCxnSpPr/>
          <p:nvPr userDrawn="1"/>
        </p:nvCxnSpPr>
        <p:spPr>
          <a:xfrm>
            <a:off x="723900" y="1882544"/>
            <a:ext cx="653796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0"/>
          </p:nvPr>
        </p:nvSpPr>
        <p:spPr>
          <a:xfrm>
            <a:off x="723900" y="3764451"/>
            <a:ext cx="3448957" cy="273844"/>
          </a:xfrm>
          <a:prstGeom prst="rect">
            <a:avLst/>
          </a:prstGeom>
        </p:spPr>
        <p:txBody>
          <a:bodyPr/>
          <a:lstStyle>
            <a:lvl1pPr>
              <a:defRPr sz="1200"/>
            </a:lvl1pPr>
          </a:lstStyle>
          <a:p>
            <a:pPr algn="l"/>
            <a:r>
              <a:rPr lang="en-US" noProof="0"/>
              <a:t>internal / external/ confidential </a:t>
            </a:r>
          </a:p>
        </p:txBody>
      </p:sp>
      <p:pic>
        <p:nvPicPr>
          <p:cNvPr id="32" name="Picture 16" descr="C:\Users\DALLA2\AppData\Local\Temp\PKE5E3.tmp\Celanese new logo_color 4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26611" y="283168"/>
            <a:ext cx="1530489" cy="4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92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and call-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889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3" name="Fußzeilenplatzhalter 2"/>
          <p:cNvSpPr>
            <a:spLocks noGrp="1"/>
          </p:cNvSpPr>
          <p:nvPr>
            <p:ph type="ftr" sz="quarter" idx="15"/>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6"/>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349677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Fußzeilenplatzhalter 2"/>
          <p:cNvSpPr>
            <a:spLocks noGrp="1"/>
          </p:cNvSpPr>
          <p:nvPr>
            <p:ph type="ftr" sz="quarter" idx="10"/>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1"/>
          </p:nvPr>
        </p:nvSpPr>
        <p:spPr/>
        <p:txBody>
          <a:bodyPr/>
          <a:lstStyle/>
          <a:p>
            <a:fld id="{90223409-09FC-4660-A923-5454ABA2BCF5}" type="slidenum">
              <a:rPr lang="en-US" noProof="0" smtClean="0"/>
              <a:pPr/>
              <a:t>‹#›</a:t>
            </a:fld>
            <a:endParaRPr lang="en-US" noProof="0"/>
          </a:p>
        </p:txBody>
      </p:sp>
      <p:cxnSp>
        <p:nvCxnSpPr>
          <p:cNvPr id="7" name="Straight Connector 6">
            <a:extLst>
              <a:ext uri="{FF2B5EF4-FFF2-40B4-BE49-F238E27FC236}">
                <a16:creationId xmlns:a16="http://schemas.microsoft.com/office/drawing/2014/main" id="{DB7A436A-5EF3-428C-9F60-79D91CAA053C}"/>
              </a:ext>
            </a:extLst>
          </p:cNvPr>
          <p:cNvCxnSpPr/>
          <p:nvPr userDrawn="1"/>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23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Simple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a:xfrm>
            <a:off x="739776" y="1233488"/>
            <a:ext cx="7662862" cy="340161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a:xfrm>
            <a:off x="653139" y="4903332"/>
            <a:ext cx="2133600" cy="273844"/>
          </a:xfrm>
          <a:prstGeom prst="rect">
            <a:avLst/>
          </a:prstGeom>
        </p:spPr>
        <p:txBody>
          <a:bodyPr/>
          <a:lstStyle/>
          <a:p>
            <a:r>
              <a:rPr lang="de-DE"/>
              <a:t>© Celanese</a:t>
            </a:r>
            <a:endParaRPr lang="de-DE" dirty="0"/>
          </a:p>
        </p:txBody>
      </p:sp>
      <p:sp>
        <p:nvSpPr>
          <p:cNvPr id="5" name="Fußzeilenplatzhalter 4"/>
          <p:cNvSpPr>
            <a:spLocks noGrp="1"/>
          </p:cNvSpPr>
          <p:nvPr>
            <p:ph type="ftr" sz="quarter" idx="11"/>
          </p:nvPr>
        </p:nvSpPr>
        <p:spPr/>
        <p:txBody>
          <a:bodyPr/>
          <a:lstStyle/>
          <a:p>
            <a:r>
              <a:rPr lang="de-DE"/>
              <a:t>CONFIDENTIAL</a:t>
            </a:r>
          </a:p>
        </p:txBody>
      </p:sp>
      <p:sp>
        <p:nvSpPr>
          <p:cNvPr id="6" name="Foliennummernplatzhalter 5"/>
          <p:cNvSpPr>
            <a:spLocks noGrp="1"/>
          </p:cNvSpPr>
          <p:nvPr>
            <p:ph type="sldNum" sz="quarter" idx="12"/>
          </p:nvPr>
        </p:nvSpPr>
        <p:spPr/>
        <p:txBody>
          <a:bodyPr/>
          <a:lstStyle/>
          <a:p>
            <a:fld id="{CBC18623-D5EF-43D5-AE73-F0DD34C132F1}" type="slidenum">
              <a:rPr lang="de-DE" smtClean="0"/>
              <a:t>‹#›</a:t>
            </a:fld>
            <a:endParaRPr lang="de-DE" dirty="0"/>
          </a:p>
        </p:txBody>
      </p:sp>
    </p:spTree>
    <p:extLst>
      <p:ext uri="{BB962C8B-B14F-4D97-AF65-F5344CB8AC3E}">
        <p14:creationId xmlns:p14="http://schemas.microsoft.com/office/powerpoint/2010/main" val="148735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spTree>
      <p:nvGrpSpPr>
        <p:cNvPr id="1" name=""/>
        <p:cNvGrpSpPr/>
        <p:nvPr/>
      </p:nvGrpSpPr>
      <p:grpSpPr>
        <a:xfrm>
          <a:off x="0" y="0"/>
          <a:ext cx="0" cy="0"/>
          <a:chOff x="0" y="0"/>
          <a:chExt cx="0" cy="0"/>
        </a:xfrm>
      </p:grpSpPr>
      <p:grpSp>
        <p:nvGrpSpPr>
          <p:cNvPr id="29" name="Gruppieren 28"/>
          <p:cNvGrpSpPr/>
          <p:nvPr userDrawn="1"/>
        </p:nvGrpSpPr>
        <p:grpSpPr>
          <a:xfrm>
            <a:off x="67505" y="2378975"/>
            <a:ext cx="9076495" cy="2764526"/>
            <a:chOff x="-1198563" y="1439863"/>
            <a:chExt cx="9974263" cy="3071812"/>
          </a:xfrm>
        </p:grpSpPr>
        <p:grpSp>
          <p:nvGrpSpPr>
            <p:cNvPr id="26" name="Gruppieren 25"/>
            <p:cNvGrpSpPr/>
            <p:nvPr userDrawn="1"/>
          </p:nvGrpSpPr>
          <p:grpSpPr>
            <a:xfrm>
              <a:off x="1689100" y="3344863"/>
              <a:ext cx="7086600" cy="1166812"/>
              <a:chOff x="1689100" y="3344863"/>
              <a:chExt cx="7086600" cy="1166812"/>
            </a:xfrm>
            <a:solidFill>
              <a:schemeClr val="accent2"/>
            </a:solidFill>
          </p:grpSpPr>
          <p:sp>
            <p:nvSpPr>
              <p:cNvPr id="8" name="Freeform 7"/>
              <p:cNvSpPr>
                <a:spLocks/>
              </p:cNvSpPr>
              <p:nvPr userDrawn="1"/>
            </p:nvSpPr>
            <p:spPr bwMode="auto">
              <a:xfrm>
                <a:off x="3641725" y="4413250"/>
                <a:ext cx="1905000" cy="98425"/>
              </a:xfrm>
              <a:custGeom>
                <a:avLst/>
                <a:gdLst>
                  <a:gd name="T0" fmla="*/ 0 w 508"/>
                  <a:gd name="T1" fmla="*/ 26 h 26"/>
                  <a:gd name="T2" fmla="*/ 30 w 508"/>
                  <a:gd name="T3" fmla="*/ 26 h 26"/>
                  <a:gd name="T4" fmla="*/ 480 w 508"/>
                  <a:gd name="T5" fmla="*/ 26 h 26"/>
                  <a:gd name="T6" fmla="*/ 508 w 508"/>
                  <a:gd name="T7" fmla="*/ 26 h 26"/>
                  <a:gd name="T8" fmla="*/ 0 w 508"/>
                  <a:gd name="T9" fmla="*/ 26 h 26"/>
                </a:gdLst>
                <a:ahLst/>
                <a:cxnLst>
                  <a:cxn ang="0">
                    <a:pos x="T0" y="T1"/>
                  </a:cxn>
                  <a:cxn ang="0">
                    <a:pos x="T2" y="T3"/>
                  </a:cxn>
                  <a:cxn ang="0">
                    <a:pos x="T4" y="T5"/>
                  </a:cxn>
                  <a:cxn ang="0">
                    <a:pos x="T6" y="T7"/>
                  </a:cxn>
                  <a:cxn ang="0">
                    <a:pos x="T8" y="T9"/>
                  </a:cxn>
                </a:cxnLst>
                <a:rect l="0" t="0" r="r" b="b"/>
                <a:pathLst>
                  <a:path w="508" h="26">
                    <a:moveTo>
                      <a:pt x="0" y="26"/>
                    </a:moveTo>
                    <a:cubicBezTo>
                      <a:pt x="30" y="26"/>
                      <a:pt x="30" y="26"/>
                      <a:pt x="30" y="26"/>
                    </a:cubicBezTo>
                    <a:cubicBezTo>
                      <a:pt x="191" y="6"/>
                      <a:pt x="329" y="6"/>
                      <a:pt x="480" y="26"/>
                    </a:cubicBezTo>
                    <a:cubicBezTo>
                      <a:pt x="508" y="26"/>
                      <a:pt x="508" y="26"/>
                      <a:pt x="508" y="26"/>
                    </a:cubicBezTo>
                    <a:cubicBezTo>
                      <a:pt x="337" y="0"/>
                      <a:pt x="184" y="0"/>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 name="Freeform 8"/>
              <p:cNvSpPr>
                <a:spLocks/>
              </p:cNvSpPr>
              <p:nvPr userDrawn="1"/>
            </p:nvSpPr>
            <p:spPr bwMode="auto">
              <a:xfrm>
                <a:off x="3181350" y="4270375"/>
                <a:ext cx="3108325" cy="241300"/>
              </a:xfrm>
              <a:custGeom>
                <a:avLst/>
                <a:gdLst>
                  <a:gd name="T0" fmla="*/ 0 w 829"/>
                  <a:gd name="T1" fmla="*/ 64 h 64"/>
                  <a:gd name="T2" fmla="*/ 21 w 829"/>
                  <a:gd name="T3" fmla="*/ 64 h 64"/>
                  <a:gd name="T4" fmla="*/ 810 w 829"/>
                  <a:gd name="T5" fmla="*/ 64 h 64"/>
                  <a:gd name="T6" fmla="*/ 829 w 829"/>
                  <a:gd name="T7" fmla="*/ 64 h 64"/>
                  <a:gd name="T8" fmla="*/ 0 w 829"/>
                  <a:gd name="T9" fmla="*/ 64 h 64"/>
                </a:gdLst>
                <a:ahLst/>
                <a:cxnLst>
                  <a:cxn ang="0">
                    <a:pos x="T0" y="T1"/>
                  </a:cxn>
                  <a:cxn ang="0">
                    <a:pos x="T2" y="T3"/>
                  </a:cxn>
                  <a:cxn ang="0">
                    <a:pos x="T4" y="T5"/>
                  </a:cxn>
                  <a:cxn ang="0">
                    <a:pos x="T6" y="T7"/>
                  </a:cxn>
                  <a:cxn ang="0">
                    <a:pos x="T8" y="T9"/>
                  </a:cxn>
                </a:cxnLst>
                <a:rect l="0" t="0" r="r" b="b"/>
                <a:pathLst>
                  <a:path w="829" h="64">
                    <a:moveTo>
                      <a:pt x="0" y="64"/>
                    </a:moveTo>
                    <a:cubicBezTo>
                      <a:pt x="21" y="64"/>
                      <a:pt x="21" y="64"/>
                      <a:pt x="21" y="64"/>
                    </a:cubicBezTo>
                    <a:cubicBezTo>
                      <a:pt x="322" y="6"/>
                      <a:pt x="540" y="6"/>
                      <a:pt x="810" y="64"/>
                    </a:cubicBezTo>
                    <a:cubicBezTo>
                      <a:pt x="829" y="64"/>
                      <a:pt x="829" y="64"/>
                      <a:pt x="829" y="64"/>
                    </a:cubicBezTo>
                    <a:cubicBezTo>
                      <a:pt x="544" y="1"/>
                      <a:pt x="319" y="0"/>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0" name="Freeform 9"/>
              <p:cNvSpPr>
                <a:spLocks/>
              </p:cNvSpPr>
              <p:nvPr userDrawn="1"/>
            </p:nvSpPr>
            <p:spPr bwMode="auto">
              <a:xfrm>
                <a:off x="2854325" y="4110038"/>
                <a:ext cx="4046538" cy="401637"/>
              </a:xfrm>
              <a:custGeom>
                <a:avLst/>
                <a:gdLst>
                  <a:gd name="T0" fmla="*/ 534 w 1079"/>
                  <a:gd name="T1" fmla="*/ 31 h 107"/>
                  <a:gd name="T2" fmla="*/ 0 w 1079"/>
                  <a:gd name="T3" fmla="*/ 107 h 107"/>
                  <a:gd name="T4" fmla="*/ 17 w 1079"/>
                  <a:gd name="T5" fmla="*/ 107 h 107"/>
                  <a:gd name="T6" fmla="*/ 1063 w 1079"/>
                  <a:gd name="T7" fmla="*/ 107 h 107"/>
                  <a:gd name="T8" fmla="*/ 1079 w 1079"/>
                  <a:gd name="T9" fmla="*/ 107 h 107"/>
                  <a:gd name="T10" fmla="*/ 534 w 1079"/>
                  <a:gd name="T11" fmla="*/ 31 h 107"/>
                </a:gdLst>
                <a:ahLst/>
                <a:cxnLst>
                  <a:cxn ang="0">
                    <a:pos x="T0" y="T1"/>
                  </a:cxn>
                  <a:cxn ang="0">
                    <a:pos x="T2" y="T3"/>
                  </a:cxn>
                  <a:cxn ang="0">
                    <a:pos x="T4" y="T5"/>
                  </a:cxn>
                  <a:cxn ang="0">
                    <a:pos x="T6" y="T7"/>
                  </a:cxn>
                  <a:cxn ang="0">
                    <a:pos x="T8" y="T9"/>
                  </a:cxn>
                  <a:cxn ang="0">
                    <a:pos x="T10" y="T11"/>
                  </a:cxn>
                </a:cxnLst>
                <a:rect l="0" t="0" r="r" b="b"/>
                <a:pathLst>
                  <a:path w="1079" h="107">
                    <a:moveTo>
                      <a:pt x="534" y="31"/>
                    </a:moveTo>
                    <a:cubicBezTo>
                      <a:pt x="378" y="33"/>
                      <a:pt x="218" y="56"/>
                      <a:pt x="0" y="107"/>
                    </a:cubicBezTo>
                    <a:cubicBezTo>
                      <a:pt x="17" y="107"/>
                      <a:pt x="17" y="107"/>
                      <a:pt x="17" y="107"/>
                    </a:cubicBezTo>
                    <a:cubicBezTo>
                      <a:pt x="378" y="23"/>
                      <a:pt x="657" y="0"/>
                      <a:pt x="1063" y="107"/>
                    </a:cubicBezTo>
                    <a:cubicBezTo>
                      <a:pt x="1079" y="107"/>
                      <a:pt x="1079" y="107"/>
                      <a:pt x="1079" y="107"/>
                    </a:cubicBezTo>
                    <a:cubicBezTo>
                      <a:pt x="878" y="53"/>
                      <a:pt x="705" y="29"/>
                      <a:pt x="53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1" name="Freeform 10"/>
              <p:cNvSpPr>
                <a:spLocks/>
              </p:cNvSpPr>
              <p:nvPr userDrawn="1"/>
            </p:nvSpPr>
            <p:spPr bwMode="auto">
              <a:xfrm>
                <a:off x="2576512" y="3929063"/>
                <a:ext cx="4883150" cy="582612"/>
              </a:xfrm>
              <a:custGeom>
                <a:avLst/>
                <a:gdLst>
                  <a:gd name="T0" fmla="*/ 0 w 1302"/>
                  <a:gd name="T1" fmla="*/ 155 h 155"/>
                  <a:gd name="T2" fmla="*/ 16 w 1302"/>
                  <a:gd name="T3" fmla="*/ 155 h 155"/>
                  <a:gd name="T4" fmla="*/ 1288 w 1302"/>
                  <a:gd name="T5" fmla="*/ 155 h 155"/>
                  <a:gd name="T6" fmla="*/ 1302 w 1302"/>
                  <a:gd name="T7" fmla="*/ 155 h 155"/>
                  <a:gd name="T8" fmla="*/ 0 w 1302"/>
                  <a:gd name="T9" fmla="*/ 155 h 155"/>
                </a:gdLst>
                <a:ahLst/>
                <a:cxnLst>
                  <a:cxn ang="0">
                    <a:pos x="T0" y="T1"/>
                  </a:cxn>
                  <a:cxn ang="0">
                    <a:pos x="T2" y="T3"/>
                  </a:cxn>
                  <a:cxn ang="0">
                    <a:pos x="T4" y="T5"/>
                  </a:cxn>
                  <a:cxn ang="0">
                    <a:pos x="T6" y="T7"/>
                  </a:cxn>
                  <a:cxn ang="0">
                    <a:pos x="T8" y="T9"/>
                  </a:cxn>
                </a:cxnLst>
                <a:rect l="0" t="0" r="r" b="b"/>
                <a:pathLst>
                  <a:path w="1302" h="155">
                    <a:moveTo>
                      <a:pt x="0" y="155"/>
                    </a:moveTo>
                    <a:cubicBezTo>
                      <a:pt x="16" y="155"/>
                      <a:pt x="16" y="155"/>
                      <a:pt x="16" y="155"/>
                    </a:cubicBezTo>
                    <a:cubicBezTo>
                      <a:pt x="478" y="36"/>
                      <a:pt x="792" y="7"/>
                      <a:pt x="1288" y="155"/>
                    </a:cubicBezTo>
                    <a:cubicBezTo>
                      <a:pt x="1302" y="155"/>
                      <a:pt x="1302" y="155"/>
                      <a:pt x="1302" y="155"/>
                    </a:cubicBezTo>
                    <a:cubicBezTo>
                      <a:pt x="792" y="0"/>
                      <a:pt x="475" y="32"/>
                      <a:pt x="0"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11"/>
              <p:cNvSpPr>
                <a:spLocks/>
              </p:cNvSpPr>
              <p:nvPr userDrawn="1"/>
            </p:nvSpPr>
            <p:spPr bwMode="auto">
              <a:xfrm>
                <a:off x="2333625" y="3798888"/>
                <a:ext cx="5654675" cy="712787"/>
              </a:xfrm>
              <a:custGeom>
                <a:avLst/>
                <a:gdLst>
                  <a:gd name="T0" fmla="*/ 751 w 1508"/>
                  <a:gd name="T1" fmla="*/ 57 h 190"/>
                  <a:gd name="T2" fmla="*/ 0 w 1508"/>
                  <a:gd name="T3" fmla="*/ 190 h 190"/>
                  <a:gd name="T4" fmla="*/ 15 w 1508"/>
                  <a:gd name="T5" fmla="*/ 190 h 190"/>
                  <a:gd name="T6" fmla="*/ 1495 w 1508"/>
                  <a:gd name="T7" fmla="*/ 190 h 190"/>
                  <a:gd name="T8" fmla="*/ 1508 w 1508"/>
                  <a:gd name="T9" fmla="*/ 190 h 190"/>
                  <a:gd name="T10" fmla="*/ 751 w 1508"/>
                  <a:gd name="T11" fmla="*/ 57 h 190"/>
                </a:gdLst>
                <a:ahLst/>
                <a:cxnLst>
                  <a:cxn ang="0">
                    <a:pos x="T0" y="T1"/>
                  </a:cxn>
                  <a:cxn ang="0">
                    <a:pos x="T2" y="T3"/>
                  </a:cxn>
                  <a:cxn ang="0">
                    <a:pos x="T4" y="T5"/>
                  </a:cxn>
                  <a:cxn ang="0">
                    <a:pos x="T6" y="T7"/>
                  </a:cxn>
                  <a:cxn ang="0">
                    <a:pos x="T8" y="T9"/>
                  </a:cxn>
                  <a:cxn ang="0">
                    <a:pos x="T10" y="T11"/>
                  </a:cxn>
                </a:cxnLst>
                <a:rect l="0" t="0" r="r" b="b"/>
                <a:pathLst>
                  <a:path w="1508" h="190">
                    <a:moveTo>
                      <a:pt x="751" y="57"/>
                    </a:moveTo>
                    <a:cubicBezTo>
                      <a:pt x="544" y="61"/>
                      <a:pt x="326" y="99"/>
                      <a:pt x="0" y="190"/>
                    </a:cubicBezTo>
                    <a:cubicBezTo>
                      <a:pt x="15" y="190"/>
                      <a:pt x="15" y="190"/>
                      <a:pt x="15" y="190"/>
                    </a:cubicBezTo>
                    <a:cubicBezTo>
                      <a:pt x="579" y="34"/>
                      <a:pt x="915" y="0"/>
                      <a:pt x="1495" y="190"/>
                    </a:cubicBezTo>
                    <a:cubicBezTo>
                      <a:pt x="1508" y="190"/>
                      <a:pt x="1508" y="190"/>
                      <a:pt x="1508" y="190"/>
                    </a:cubicBezTo>
                    <a:cubicBezTo>
                      <a:pt x="1217" y="94"/>
                      <a:pt x="984" y="53"/>
                      <a:pt x="75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12"/>
              <p:cNvSpPr>
                <a:spLocks/>
              </p:cNvSpPr>
              <p:nvPr userDrawn="1"/>
            </p:nvSpPr>
            <p:spPr bwMode="auto">
              <a:xfrm>
                <a:off x="2108200" y="3663950"/>
                <a:ext cx="6394450" cy="847725"/>
              </a:xfrm>
              <a:custGeom>
                <a:avLst/>
                <a:gdLst>
                  <a:gd name="T0" fmla="*/ 851 w 1705"/>
                  <a:gd name="T1" fmla="*/ 64 h 226"/>
                  <a:gd name="T2" fmla="*/ 0 w 1705"/>
                  <a:gd name="T3" fmla="*/ 226 h 226"/>
                  <a:gd name="T4" fmla="*/ 14 w 1705"/>
                  <a:gd name="T5" fmla="*/ 226 h 226"/>
                  <a:gd name="T6" fmla="*/ 1692 w 1705"/>
                  <a:gd name="T7" fmla="*/ 226 h 226"/>
                  <a:gd name="T8" fmla="*/ 1705 w 1705"/>
                  <a:gd name="T9" fmla="*/ 226 h 226"/>
                  <a:gd name="T10" fmla="*/ 851 w 1705"/>
                  <a:gd name="T11" fmla="*/ 64 h 226"/>
                </a:gdLst>
                <a:ahLst/>
                <a:cxnLst>
                  <a:cxn ang="0">
                    <a:pos x="T0" y="T1"/>
                  </a:cxn>
                  <a:cxn ang="0">
                    <a:pos x="T2" y="T3"/>
                  </a:cxn>
                  <a:cxn ang="0">
                    <a:pos x="T4" y="T5"/>
                  </a:cxn>
                  <a:cxn ang="0">
                    <a:pos x="T6" y="T7"/>
                  </a:cxn>
                  <a:cxn ang="0">
                    <a:pos x="T8" y="T9"/>
                  </a:cxn>
                  <a:cxn ang="0">
                    <a:pos x="T10" y="T11"/>
                  </a:cxn>
                </a:cxnLst>
                <a:rect l="0" t="0" r="r" b="b"/>
                <a:pathLst>
                  <a:path w="1705" h="226">
                    <a:moveTo>
                      <a:pt x="851" y="64"/>
                    </a:moveTo>
                    <a:cubicBezTo>
                      <a:pt x="583" y="70"/>
                      <a:pt x="317" y="133"/>
                      <a:pt x="0" y="226"/>
                    </a:cubicBezTo>
                    <a:cubicBezTo>
                      <a:pt x="14" y="226"/>
                      <a:pt x="14" y="226"/>
                      <a:pt x="14" y="226"/>
                    </a:cubicBezTo>
                    <a:cubicBezTo>
                      <a:pt x="687" y="29"/>
                      <a:pt x="1047" y="0"/>
                      <a:pt x="1692" y="226"/>
                    </a:cubicBezTo>
                    <a:cubicBezTo>
                      <a:pt x="1705" y="226"/>
                      <a:pt x="1705" y="226"/>
                      <a:pt x="1705" y="226"/>
                    </a:cubicBezTo>
                    <a:cubicBezTo>
                      <a:pt x="1373" y="109"/>
                      <a:pt x="1110" y="59"/>
                      <a:pt x="85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13"/>
              <p:cNvSpPr>
                <a:spLocks/>
              </p:cNvSpPr>
              <p:nvPr userDrawn="1"/>
            </p:nvSpPr>
            <p:spPr bwMode="auto">
              <a:xfrm>
                <a:off x="1895475" y="3524250"/>
                <a:ext cx="6880225" cy="987425"/>
              </a:xfrm>
              <a:custGeom>
                <a:avLst/>
                <a:gdLst>
                  <a:gd name="T0" fmla="*/ 1835 w 1835"/>
                  <a:gd name="T1" fmla="*/ 241 h 263"/>
                  <a:gd name="T2" fmla="*/ 924 w 1835"/>
                  <a:gd name="T3" fmla="*/ 74 h 263"/>
                  <a:gd name="T4" fmla="*/ 0 w 1835"/>
                  <a:gd name="T5" fmla="*/ 263 h 263"/>
                  <a:gd name="T6" fmla="*/ 13 w 1835"/>
                  <a:gd name="T7" fmla="*/ 263 h 263"/>
                  <a:gd name="T8" fmla="*/ 1835 w 1835"/>
                  <a:gd name="T9" fmla="*/ 246 h 263"/>
                  <a:gd name="T10" fmla="*/ 1835 w 1835"/>
                  <a:gd name="T11" fmla="*/ 241 h 263"/>
                </a:gdLst>
                <a:ahLst/>
                <a:cxnLst>
                  <a:cxn ang="0">
                    <a:pos x="T0" y="T1"/>
                  </a:cxn>
                  <a:cxn ang="0">
                    <a:pos x="T2" y="T3"/>
                  </a:cxn>
                  <a:cxn ang="0">
                    <a:pos x="T4" y="T5"/>
                  </a:cxn>
                  <a:cxn ang="0">
                    <a:pos x="T6" y="T7"/>
                  </a:cxn>
                  <a:cxn ang="0">
                    <a:pos x="T8" y="T9"/>
                  </a:cxn>
                  <a:cxn ang="0">
                    <a:pos x="T10" y="T11"/>
                  </a:cxn>
                </a:cxnLst>
                <a:rect l="0" t="0" r="r" b="b"/>
                <a:pathLst>
                  <a:path w="1835" h="263">
                    <a:moveTo>
                      <a:pt x="1835" y="241"/>
                    </a:moveTo>
                    <a:cubicBezTo>
                      <a:pt x="1484" y="116"/>
                      <a:pt x="1203" y="64"/>
                      <a:pt x="924" y="74"/>
                    </a:cubicBezTo>
                    <a:cubicBezTo>
                      <a:pt x="639" y="83"/>
                      <a:pt x="348" y="156"/>
                      <a:pt x="0" y="263"/>
                    </a:cubicBezTo>
                    <a:cubicBezTo>
                      <a:pt x="13" y="263"/>
                      <a:pt x="13" y="263"/>
                      <a:pt x="13" y="263"/>
                    </a:cubicBezTo>
                    <a:cubicBezTo>
                      <a:pt x="757" y="36"/>
                      <a:pt x="1148" y="0"/>
                      <a:pt x="1835" y="246"/>
                    </a:cubicBezTo>
                    <a:lnTo>
                      <a:pt x="183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5" name="Freeform 14"/>
              <p:cNvSpPr>
                <a:spLocks/>
              </p:cNvSpPr>
              <p:nvPr userDrawn="1"/>
            </p:nvSpPr>
            <p:spPr bwMode="auto">
              <a:xfrm>
                <a:off x="1689100" y="3344863"/>
                <a:ext cx="7086600" cy="1166812"/>
              </a:xfrm>
              <a:custGeom>
                <a:avLst/>
                <a:gdLst>
                  <a:gd name="T0" fmla="*/ 1890 w 1890"/>
                  <a:gd name="T1" fmla="*/ 241 h 311"/>
                  <a:gd name="T2" fmla="*/ 966 w 1890"/>
                  <a:gd name="T3" fmla="*/ 96 h 311"/>
                  <a:gd name="T4" fmla="*/ 0 w 1890"/>
                  <a:gd name="T5" fmla="*/ 311 h 311"/>
                  <a:gd name="T6" fmla="*/ 13 w 1890"/>
                  <a:gd name="T7" fmla="*/ 311 h 311"/>
                  <a:gd name="T8" fmla="*/ 1890 w 1890"/>
                  <a:gd name="T9" fmla="*/ 246 h 311"/>
                  <a:gd name="T10" fmla="*/ 1890 w 1890"/>
                  <a:gd name="T11" fmla="*/ 241 h 311"/>
                </a:gdLst>
                <a:ahLst/>
                <a:cxnLst>
                  <a:cxn ang="0">
                    <a:pos x="T0" y="T1"/>
                  </a:cxn>
                  <a:cxn ang="0">
                    <a:pos x="T2" y="T3"/>
                  </a:cxn>
                  <a:cxn ang="0">
                    <a:pos x="T4" y="T5"/>
                  </a:cxn>
                  <a:cxn ang="0">
                    <a:pos x="T6" y="T7"/>
                  </a:cxn>
                  <a:cxn ang="0">
                    <a:pos x="T8" y="T9"/>
                  </a:cxn>
                  <a:cxn ang="0">
                    <a:pos x="T10" y="T11"/>
                  </a:cxn>
                </a:cxnLst>
                <a:rect l="0" t="0" r="r" b="b"/>
                <a:pathLst>
                  <a:path w="1890" h="311">
                    <a:moveTo>
                      <a:pt x="1890" y="241"/>
                    </a:moveTo>
                    <a:cubicBezTo>
                      <a:pt x="1542" y="123"/>
                      <a:pt x="1257" y="78"/>
                      <a:pt x="966" y="96"/>
                    </a:cubicBezTo>
                    <a:cubicBezTo>
                      <a:pt x="673" y="113"/>
                      <a:pt x="368" y="194"/>
                      <a:pt x="0" y="311"/>
                    </a:cubicBezTo>
                    <a:cubicBezTo>
                      <a:pt x="13" y="311"/>
                      <a:pt x="13" y="311"/>
                      <a:pt x="13" y="311"/>
                    </a:cubicBezTo>
                    <a:cubicBezTo>
                      <a:pt x="741" y="81"/>
                      <a:pt x="1168" y="0"/>
                      <a:pt x="1890" y="246"/>
                    </a:cubicBezTo>
                    <a:lnTo>
                      <a:pt x="1890"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nvGrpSpPr>
            <p:cNvPr id="27" name="Gruppieren 26"/>
            <p:cNvGrpSpPr/>
            <p:nvPr userDrawn="1"/>
          </p:nvGrpSpPr>
          <p:grpSpPr>
            <a:xfrm>
              <a:off x="-1198563" y="1439863"/>
              <a:ext cx="9974263" cy="3071812"/>
              <a:chOff x="-1198563" y="1439863"/>
              <a:chExt cx="9974263" cy="3071812"/>
            </a:xfrm>
          </p:grpSpPr>
          <p:sp>
            <p:nvSpPr>
              <p:cNvPr id="6" name="Freeform 6"/>
              <p:cNvSpPr>
                <a:spLocks/>
              </p:cNvSpPr>
              <p:nvPr userDrawn="1"/>
            </p:nvSpPr>
            <p:spPr bwMode="auto">
              <a:xfrm>
                <a:off x="-677863" y="3094038"/>
                <a:ext cx="9453563" cy="1417637"/>
              </a:xfrm>
              <a:custGeom>
                <a:avLst/>
                <a:gdLst>
                  <a:gd name="T0" fmla="*/ 2521 w 2521"/>
                  <a:gd name="T1" fmla="*/ 220 h 378"/>
                  <a:gd name="T2" fmla="*/ 1724 w 2521"/>
                  <a:gd name="T3" fmla="*/ 38 h 378"/>
                  <a:gd name="T4" fmla="*/ 2521 w 2521"/>
                  <a:gd name="T5" fmla="*/ 164 h 378"/>
                  <a:gd name="T6" fmla="*/ 1716 w 2521"/>
                  <a:gd name="T7" fmla="*/ 30 h 378"/>
                  <a:gd name="T8" fmla="*/ 1553 w 2521"/>
                  <a:gd name="T9" fmla="*/ 41 h 378"/>
                  <a:gd name="T10" fmla="*/ 1501 w 2521"/>
                  <a:gd name="T11" fmla="*/ 41 h 378"/>
                  <a:gd name="T12" fmla="*/ 1449 w 2521"/>
                  <a:gd name="T13" fmla="*/ 36 h 378"/>
                  <a:gd name="T14" fmla="*/ 986 w 2521"/>
                  <a:gd name="T15" fmla="*/ 35 h 378"/>
                  <a:gd name="T16" fmla="*/ 0 w 2521"/>
                  <a:gd name="T17" fmla="*/ 378 h 378"/>
                  <a:gd name="T18" fmla="*/ 647 w 2521"/>
                  <a:gd name="T19" fmla="*/ 162 h 378"/>
                  <a:gd name="T20" fmla="*/ 1350 w 2521"/>
                  <a:gd name="T21" fmla="*/ 24 h 378"/>
                  <a:gd name="T22" fmla="*/ 666 w 2521"/>
                  <a:gd name="T23" fmla="*/ 169 h 378"/>
                  <a:gd name="T24" fmla="*/ 64 w 2521"/>
                  <a:gd name="T25" fmla="*/ 378 h 378"/>
                  <a:gd name="T26" fmla="*/ 996 w 2521"/>
                  <a:gd name="T27" fmla="*/ 54 h 378"/>
                  <a:gd name="T28" fmla="*/ 1005 w 2521"/>
                  <a:gd name="T29" fmla="*/ 65 h 378"/>
                  <a:gd name="T30" fmla="*/ 94 w 2521"/>
                  <a:gd name="T31" fmla="*/ 378 h 378"/>
                  <a:gd name="T32" fmla="*/ 688 w 2521"/>
                  <a:gd name="T33" fmla="*/ 183 h 378"/>
                  <a:gd name="T34" fmla="*/ 1412 w 2521"/>
                  <a:gd name="T35" fmla="*/ 36 h 378"/>
                  <a:gd name="T36" fmla="*/ 707 w 2521"/>
                  <a:gd name="T37" fmla="*/ 190 h 378"/>
                  <a:gd name="T38" fmla="*/ 159 w 2521"/>
                  <a:gd name="T39" fmla="*/ 378 h 378"/>
                  <a:gd name="T40" fmla="*/ 1015 w 2521"/>
                  <a:gd name="T41" fmla="*/ 84 h 378"/>
                  <a:gd name="T42" fmla="*/ 1024 w 2521"/>
                  <a:gd name="T43" fmla="*/ 95 h 378"/>
                  <a:gd name="T44" fmla="*/ 189 w 2521"/>
                  <a:gd name="T45" fmla="*/ 378 h 378"/>
                  <a:gd name="T46" fmla="*/ 729 w 2521"/>
                  <a:gd name="T47" fmla="*/ 204 h 378"/>
                  <a:gd name="T48" fmla="*/ 1453 w 2521"/>
                  <a:gd name="T49" fmla="*/ 43 h 378"/>
                  <a:gd name="T50" fmla="*/ 1033 w 2521"/>
                  <a:gd name="T51" fmla="*/ 110 h 378"/>
                  <a:gd name="T52" fmla="*/ 237 w 2521"/>
                  <a:gd name="T53" fmla="*/ 378 h 378"/>
                  <a:gd name="T54" fmla="*/ 749 w 2521"/>
                  <a:gd name="T55" fmla="*/ 215 h 378"/>
                  <a:gd name="T56" fmla="*/ 1470 w 2521"/>
                  <a:gd name="T57" fmla="*/ 47 h 378"/>
                  <a:gd name="T58" fmla="*/ 1043 w 2521"/>
                  <a:gd name="T59" fmla="*/ 125 h 378"/>
                  <a:gd name="T60" fmla="*/ 285 w 2521"/>
                  <a:gd name="T61" fmla="*/ 378 h 378"/>
                  <a:gd name="T62" fmla="*/ 769 w 2521"/>
                  <a:gd name="T63" fmla="*/ 226 h 378"/>
                  <a:gd name="T64" fmla="*/ 1484 w 2521"/>
                  <a:gd name="T65" fmla="*/ 51 h 378"/>
                  <a:gd name="T66" fmla="*/ 1052 w 2521"/>
                  <a:gd name="T67" fmla="*/ 139 h 378"/>
                  <a:gd name="T68" fmla="*/ 333 w 2521"/>
                  <a:gd name="T69" fmla="*/ 378 h 378"/>
                  <a:gd name="T70" fmla="*/ 789 w 2521"/>
                  <a:gd name="T71" fmla="*/ 237 h 378"/>
                  <a:gd name="T72" fmla="*/ 1494 w 2521"/>
                  <a:gd name="T73" fmla="*/ 53 h 378"/>
                  <a:gd name="T74" fmla="*/ 2134 w 2521"/>
                  <a:gd name="T75" fmla="*/ 378 h 378"/>
                  <a:gd name="T76" fmla="*/ 1506 w 2521"/>
                  <a:gd name="T77" fmla="*/ 52 h 378"/>
                  <a:gd name="T78" fmla="*/ 2224 w 2521"/>
                  <a:gd name="T79" fmla="*/ 378 h 378"/>
                  <a:gd name="T80" fmla="*/ 2230 w 2521"/>
                  <a:gd name="T81" fmla="*/ 378 h 378"/>
                  <a:gd name="T82" fmla="*/ 1522 w 2521"/>
                  <a:gd name="T83" fmla="*/ 50 h 378"/>
                  <a:gd name="T84" fmla="*/ 2329 w 2521"/>
                  <a:gd name="T85" fmla="*/ 378 h 378"/>
                  <a:gd name="T86" fmla="*/ 2335 w 2521"/>
                  <a:gd name="T87" fmla="*/ 378 h 378"/>
                  <a:gd name="T88" fmla="*/ 1545 w 2521"/>
                  <a:gd name="T89" fmla="*/ 49 h 378"/>
                  <a:gd name="T90" fmla="*/ 2445 w 2521"/>
                  <a:gd name="T91" fmla="*/ 378 h 378"/>
                  <a:gd name="T92" fmla="*/ 1722 w 2521"/>
                  <a:gd name="T93" fmla="*/ 71 h 378"/>
                  <a:gd name="T94" fmla="*/ 1559 w 2521"/>
                  <a:gd name="T95" fmla="*/ 46 h 378"/>
                  <a:gd name="T96" fmla="*/ 2521 w 2521"/>
                  <a:gd name="T97" fmla="*/ 349 h 378"/>
                  <a:gd name="T98" fmla="*/ 1593 w 2521"/>
                  <a:gd name="T99" fmla="*/ 45 h 378"/>
                  <a:gd name="T100" fmla="*/ 2521 w 2521"/>
                  <a:gd name="T101" fmla="*/ 278 h 378"/>
                  <a:gd name="T102" fmla="*/ 1638 w 2521"/>
                  <a:gd name="T103" fmla="*/ 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1" h="378">
                    <a:moveTo>
                      <a:pt x="1638" y="42"/>
                    </a:moveTo>
                    <a:cubicBezTo>
                      <a:pt x="1950" y="36"/>
                      <a:pt x="2246" y="95"/>
                      <a:pt x="2521" y="220"/>
                    </a:cubicBezTo>
                    <a:cubicBezTo>
                      <a:pt x="2521" y="215"/>
                      <a:pt x="2521" y="215"/>
                      <a:pt x="2521" y="215"/>
                    </a:cubicBezTo>
                    <a:cubicBezTo>
                      <a:pt x="2271" y="103"/>
                      <a:pt x="2003" y="43"/>
                      <a:pt x="1724" y="38"/>
                    </a:cubicBezTo>
                    <a:cubicBezTo>
                      <a:pt x="1700" y="37"/>
                      <a:pt x="1675" y="37"/>
                      <a:pt x="1650" y="38"/>
                    </a:cubicBezTo>
                    <a:cubicBezTo>
                      <a:pt x="1920" y="19"/>
                      <a:pt x="2211" y="46"/>
                      <a:pt x="2521" y="164"/>
                    </a:cubicBezTo>
                    <a:cubicBezTo>
                      <a:pt x="2521" y="160"/>
                      <a:pt x="2521" y="160"/>
                      <a:pt x="2521" y="160"/>
                    </a:cubicBezTo>
                    <a:cubicBezTo>
                      <a:pt x="2264" y="62"/>
                      <a:pt x="2001" y="20"/>
                      <a:pt x="1716" y="30"/>
                    </a:cubicBezTo>
                    <a:cubicBezTo>
                      <a:pt x="1669" y="32"/>
                      <a:pt x="1623" y="36"/>
                      <a:pt x="1579" y="40"/>
                    </a:cubicBezTo>
                    <a:cubicBezTo>
                      <a:pt x="1570" y="40"/>
                      <a:pt x="1562" y="41"/>
                      <a:pt x="1553" y="41"/>
                    </a:cubicBezTo>
                    <a:cubicBezTo>
                      <a:pt x="1545" y="41"/>
                      <a:pt x="1537" y="41"/>
                      <a:pt x="1530" y="41"/>
                    </a:cubicBezTo>
                    <a:cubicBezTo>
                      <a:pt x="1520" y="41"/>
                      <a:pt x="1511" y="41"/>
                      <a:pt x="1501" y="41"/>
                    </a:cubicBezTo>
                    <a:cubicBezTo>
                      <a:pt x="1492" y="40"/>
                      <a:pt x="1483" y="39"/>
                      <a:pt x="1475" y="39"/>
                    </a:cubicBezTo>
                    <a:cubicBezTo>
                      <a:pt x="1466" y="38"/>
                      <a:pt x="1457" y="37"/>
                      <a:pt x="1449" y="36"/>
                    </a:cubicBezTo>
                    <a:cubicBezTo>
                      <a:pt x="1441" y="35"/>
                      <a:pt x="1433" y="34"/>
                      <a:pt x="1426" y="33"/>
                    </a:cubicBezTo>
                    <a:cubicBezTo>
                      <a:pt x="1267" y="0"/>
                      <a:pt x="1117" y="1"/>
                      <a:pt x="986" y="35"/>
                    </a:cubicBezTo>
                    <a:cubicBezTo>
                      <a:pt x="892" y="60"/>
                      <a:pt x="777" y="106"/>
                      <a:pt x="645" y="158"/>
                    </a:cubicBezTo>
                    <a:cubicBezTo>
                      <a:pt x="455" y="234"/>
                      <a:pt x="239" y="319"/>
                      <a:pt x="0" y="378"/>
                    </a:cubicBezTo>
                    <a:cubicBezTo>
                      <a:pt x="17" y="378"/>
                      <a:pt x="17" y="378"/>
                      <a:pt x="17" y="378"/>
                    </a:cubicBezTo>
                    <a:cubicBezTo>
                      <a:pt x="250" y="319"/>
                      <a:pt x="460" y="236"/>
                      <a:pt x="647" y="162"/>
                    </a:cubicBezTo>
                    <a:cubicBezTo>
                      <a:pt x="779" y="109"/>
                      <a:pt x="893" y="64"/>
                      <a:pt x="987" y="39"/>
                    </a:cubicBezTo>
                    <a:cubicBezTo>
                      <a:pt x="1102" y="9"/>
                      <a:pt x="1226" y="6"/>
                      <a:pt x="1350" y="24"/>
                    </a:cubicBezTo>
                    <a:cubicBezTo>
                      <a:pt x="1223" y="13"/>
                      <a:pt x="1103" y="22"/>
                      <a:pt x="995" y="50"/>
                    </a:cubicBezTo>
                    <a:cubicBezTo>
                      <a:pt x="901" y="75"/>
                      <a:pt x="792" y="118"/>
                      <a:pt x="666" y="169"/>
                    </a:cubicBezTo>
                    <a:cubicBezTo>
                      <a:pt x="485" y="241"/>
                      <a:pt x="280" y="322"/>
                      <a:pt x="47" y="378"/>
                    </a:cubicBezTo>
                    <a:cubicBezTo>
                      <a:pt x="64" y="378"/>
                      <a:pt x="64" y="378"/>
                      <a:pt x="64" y="378"/>
                    </a:cubicBezTo>
                    <a:cubicBezTo>
                      <a:pt x="290" y="322"/>
                      <a:pt x="490" y="243"/>
                      <a:pt x="667" y="172"/>
                    </a:cubicBezTo>
                    <a:cubicBezTo>
                      <a:pt x="794" y="122"/>
                      <a:pt x="903" y="79"/>
                      <a:pt x="996" y="54"/>
                    </a:cubicBezTo>
                    <a:cubicBezTo>
                      <a:pt x="1116" y="23"/>
                      <a:pt x="1244" y="17"/>
                      <a:pt x="1373" y="30"/>
                    </a:cubicBezTo>
                    <a:cubicBezTo>
                      <a:pt x="1242" y="24"/>
                      <a:pt x="1118" y="35"/>
                      <a:pt x="1005" y="65"/>
                    </a:cubicBezTo>
                    <a:cubicBezTo>
                      <a:pt x="911" y="90"/>
                      <a:pt x="807" y="131"/>
                      <a:pt x="687" y="179"/>
                    </a:cubicBezTo>
                    <a:cubicBezTo>
                      <a:pt x="515" y="248"/>
                      <a:pt x="320" y="325"/>
                      <a:pt x="94" y="378"/>
                    </a:cubicBezTo>
                    <a:cubicBezTo>
                      <a:pt x="112" y="378"/>
                      <a:pt x="112" y="378"/>
                      <a:pt x="112" y="378"/>
                    </a:cubicBezTo>
                    <a:cubicBezTo>
                      <a:pt x="331" y="325"/>
                      <a:pt x="520" y="250"/>
                      <a:pt x="688" y="183"/>
                    </a:cubicBezTo>
                    <a:cubicBezTo>
                      <a:pt x="809" y="135"/>
                      <a:pt x="913" y="93"/>
                      <a:pt x="1006" y="69"/>
                    </a:cubicBezTo>
                    <a:cubicBezTo>
                      <a:pt x="1131" y="36"/>
                      <a:pt x="1269" y="26"/>
                      <a:pt x="1412" y="36"/>
                    </a:cubicBezTo>
                    <a:cubicBezTo>
                      <a:pt x="1272" y="33"/>
                      <a:pt x="1138" y="48"/>
                      <a:pt x="1014" y="80"/>
                    </a:cubicBezTo>
                    <a:cubicBezTo>
                      <a:pt x="921" y="104"/>
                      <a:pt x="822" y="144"/>
                      <a:pt x="707" y="190"/>
                    </a:cubicBezTo>
                    <a:cubicBezTo>
                      <a:pt x="545" y="255"/>
                      <a:pt x="360" y="328"/>
                      <a:pt x="142" y="378"/>
                    </a:cubicBezTo>
                    <a:cubicBezTo>
                      <a:pt x="159" y="378"/>
                      <a:pt x="159" y="378"/>
                      <a:pt x="159" y="378"/>
                    </a:cubicBezTo>
                    <a:cubicBezTo>
                      <a:pt x="371" y="328"/>
                      <a:pt x="550" y="257"/>
                      <a:pt x="709" y="194"/>
                    </a:cubicBezTo>
                    <a:cubicBezTo>
                      <a:pt x="823" y="148"/>
                      <a:pt x="922" y="108"/>
                      <a:pt x="1015" y="84"/>
                    </a:cubicBezTo>
                    <a:cubicBezTo>
                      <a:pt x="1143" y="50"/>
                      <a:pt x="1281" y="36"/>
                      <a:pt x="1423" y="41"/>
                    </a:cubicBezTo>
                    <a:cubicBezTo>
                      <a:pt x="1285" y="44"/>
                      <a:pt x="1150" y="62"/>
                      <a:pt x="1024" y="95"/>
                    </a:cubicBezTo>
                    <a:cubicBezTo>
                      <a:pt x="931" y="119"/>
                      <a:pt x="832" y="159"/>
                      <a:pt x="728" y="201"/>
                    </a:cubicBezTo>
                    <a:cubicBezTo>
                      <a:pt x="574" y="262"/>
                      <a:pt x="401" y="331"/>
                      <a:pt x="189" y="378"/>
                    </a:cubicBezTo>
                    <a:cubicBezTo>
                      <a:pt x="208" y="378"/>
                      <a:pt x="208" y="378"/>
                      <a:pt x="208" y="378"/>
                    </a:cubicBezTo>
                    <a:cubicBezTo>
                      <a:pt x="411" y="331"/>
                      <a:pt x="580" y="264"/>
                      <a:pt x="729" y="204"/>
                    </a:cubicBezTo>
                    <a:cubicBezTo>
                      <a:pt x="834" y="163"/>
                      <a:pt x="932" y="123"/>
                      <a:pt x="1025" y="99"/>
                    </a:cubicBezTo>
                    <a:cubicBezTo>
                      <a:pt x="1163" y="62"/>
                      <a:pt x="1307" y="44"/>
                      <a:pt x="1453" y="43"/>
                    </a:cubicBezTo>
                    <a:cubicBezTo>
                      <a:pt x="1455" y="43"/>
                      <a:pt x="1456" y="44"/>
                      <a:pt x="1457" y="44"/>
                    </a:cubicBezTo>
                    <a:cubicBezTo>
                      <a:pt x="1314" y="52"/>
                      <a:pt x="1170" y="74"/>
                      <a:pt x="1033" y="110"/>
                    </a:cubicBezTo>
                    <a:cubicBezTo>
                      <a:pt x="941" y="134"/>
                      <a:pt x="847" y="172"/>
                      <a:pt x="748" y="211"/>
                    </a:cubicBezTo>
                    <a:cubicBezTo>
                      <a:pt x="604" y="269"/>
                      <a:pt x="441" y="334"/>
                      <a:pt x="237" y="378"/>
                    </a:cubicBezTo>
                    <a:cubicBezTo>
                      <a:pt x="256" y="378"/>
                      <a:pt x="256" y="378"/>
                      <a:pt x="256" y="378"/>
                    </a:cubicBezTo>
                    <a:cubicBezTo>
                      <a:pt x="452" y="334"/>
                      <a:pt x="609" y="271"/>
                      <a:pt x="749" y="215"/>
                    </a:cubicBezTo>
                    <a:cubicBezTo>
                      <a:pt x="848" y="175"/>
                      <a:pt x="942" y="138"/>
                      <a:pt x="1034" y="114"/>
                    </a:cubicBezTo>
                    <a:cubicBezTo>
                      <a:pt x="1144" y="85"/>
                      <a:pt x="1294" y="56"/>
                      <a:pt x="1470" y="47"/>
                    </a:cubicBezTo>
                    <a:cubicBezTo>
                      <a:pt x="1470" y="47"/>
                      <a:pt x="1471" y="47"/>
                      <a:pt x="1471" y="47"/>
                    </a:cubicBezTo>
                    <a:cubicBezTo>
                      <a:pt x="1332" y="61"/>
                      <a:pt x="1188" y="86"/>
                      <a:pt x="1043" y="125"/>
                    </a:cubicBezTo>
                    <a:cubicBezTo>
                      <a:pt x="951" y="149"/>
                      <a:pt x="862" y="184"/>
                      <a:pt x="768" y="222"/>
                    </a:cubicBezTo>
                    <a:cubicBezTo>
                      <a:pt x="633" y="276"/>
                      <a:pt x="481" y="337"/>
                      <a:pt x="285" y="378"/>
                    </a:cubicBezTo>
                    <a:cubicBezTo>
                      <a:pt x="304" y="378"/>
                      <a:pt x="304" y="378"/>
                      <a:pt x="304" y="378"/>
                    </a:cubicBezTo>
                    <a:cubicBezTo>
                      <a:pt x="492" y="337"/>
                      <a:pt x="639" y="278"/>
                      <a:pt x="769" y="226"/>
                    </a:cubicBezTo>
                    <a:cubicBezTo>
                      <a:pt x="863" y="188"/>
                      <a:pt x="952" y="153"/>
                      <a:pt x="1044" y="128"/>
                    </a:cubicBezTo>
                    <a:cubicBezTo>
                      <a:pt x="1194" y="89"/>
                      <a:pt x="1340" y="63"/>
                      <a:pt x="1484" y="51"/>
                    </a:cubicBezTo>
                    <a:cubicBezTo>
                      <a:pt x="1484" y="51"/>
                      <a:pt x="1484" y="51"/>
                      <a:pt x="1484" y="51"/>
                    </a:cubicBezTo>
                    <a:cubicBezTo>
                      <a:pt x="1320" y="73"/>
                      <a:pt x="1172" y="108"/>
                      <a:pt x="1052" y="139"/>
                    </a:cubicBezTo>
                    <a:cubicBezTo>
                      <a:pt x="960" y="164"/>
                      <a:pt x="876" y="197"/>
                      <a:pt x="788" y="233"/>
                    </a:cubicBezTo>
                    <a:cubicBezTo>
                      <a:pt x="663" y="284"/>
                      <a:pt x="521" y="340"/>
                      <a:pt x="333" y="378"/>
                    </a:cubicBezTo>
                    <a:cubicBezTo>
                      <a:pt x="353" y="378"/>
                      <a:pt x="353" y="378"/>
                      <a:pt x="353" y="378"/>
                    </a:cubicBezTo>
                    <a:cubicBezTo>
                      <a:pt x="532" y="340"/>
                      <a:pt x="668" y="286"/>
                      <a:pt x="789" y="237"/>
                    </a:cubicBezTo>
                    <a:cubicBezTo>
                      <a:pt x="878" y="201"/>
                      <a:pt x="962" y="167"/>
                      <a:pt x="1054" y="143"/>
                    </a:cubicBezTo>
                    <a:cubicBezTo>
                      <a:pt x="1191" y="107"/>
                      <a:pt x="1339" y="74"/>
                      <a:pt x="1494" y="53"/>
                    </a:cubicBezTo>
                    <a:cubicBezTo>
                      <a:pt x="1729" y="115"/>
                      <a:pt x="1957" y="239"/>
                      <a:pt x="2128" y="378"/>
                    </a:cubicBezTo>
                    <a:cubicBezTo>
                      <a:pt x="2134" y="378"/>
                      <a:pt x="2134" y="378"/>
                      <a:pt x="2134" y="378"/>
                    </a:cubicBezTo>
                    <a:cubicBezTo>
                      <a:pt x="1974" y="247"/>
                      <a:pt x="1780" y="140"/>
                      <a:pt x="1587" y="76"/>
                    </a:cubicBezTo>
                    <a:cubicBezTo>
                      <a:pt x="1560" y="67"/>
                      <a:pt x="1533" y="59"/>
                      <a:pt x="1506" y="52"/>
                    </a:cubicBezTo>
                    <a:cubicBezTo>
                      <a:pt x="1507" y="52"/>
                      <a:pt x="1507" y="52"/>
                      <a:pt x="1508" y="51"/>
                    </a:cubicBezTo>
                    <a:cubicBezTo>
                      <a:pt x="1773" y="106"/>
                      <a:pt x="2032" y="233"/>
                      <a:pt x="2224" y="378"/>
                    </a:cubicBezTo>
                    <a:cubicBezTo>
                      <a:pt x="2230" y="378"/>
                      <a:pt x="2230" y="378"/>
                      <a:pt x="2230" y="378"/>
                    </a:cubicBezTo>
                    <a:cubicBezTo>
                      <a:pt x="2230" y="378"/>
                      <a:pt x="2230" y="378"/>
                      <a:pt x="2230" y="378"/>
                    </a:cubicBezTo>
                    <a:cubicBezTo>
                      <a:pt x="2054" y="244"/>
                      <a:pt x="1841" y="137"/>
                      <a:pt x="1631" y="77"/>
                    </a:cubicBezTo>
                    <a:cubicBezTo>
                      <a:pt x="1594" y="66"/>
                      <a:pt x="1558" y="57"/>
                      <a:pt x="1522" y="50"/>
                    </a:cubicBezTo>
                    <a:cubicBezTo>
                      <a:pt x="1524" y="50"/>
                      <a:pt x="1525" y="49"/>
                      <a:pt x="1527" y="49"/>
                    </a:cubicBezTo>
                    <a:cubicBezTo>
                      <a:pt x="1800" y="90"/>
                      <a:pt x="2084" y="203"/>
                      <a:pt x="2329" y="378"/>
                    </a:cubicBezTo>
                    <a:cubicBezTo>
                      <a:pt x="2335" y="378"/>
                      <a:pt x="2335" y="378"/>
                      <a:pt x="2335" y="378"/>
                    </a:cubicBezTo>
                    <a:cubicBezTo>
                      <a:pt x="2335" y="378"/>
                      <a:pt x="2335" y="378"/>
                      <a:pt x="2335" y="378"/>
                    </a:cubicBezTo>
                    <a:cubicBezTo>
                      <a:pt x="2139" y="237"/>
                      <a:pt x="1911" y="132"/>
                      <a:pt x="1676" y="75"/>
                    </a:cubicBezTo>
                    <a:cubicBezTo>
                      <a:pt x="1632" y="65"/>
                      <a:pt x="1588" y="56"/>
                      <a:pt x="1545" y="49"/>
                    </a:cubicBezTo>
                    <a:cubicBezTo>
                      <a:pt x="1854" y="80"/>
                      <a:pt x="2173" y="194"/>
                      <a:pt x="2441" y="378"/>
                    </a:cubicBezTo>
                    <a:cubicBezTo>
                      <a:pt x="2445" y="378"/>
                      <a:pt x="2445" y="378"/>
                      <a:pt x="2445" y="378"/>
                    </a:cubicBezTo>
                    <a:cubicBezTo>
                      <a:pt x="2446" y="377"/>
                      <a:pt x="2446" y="377"/>
                      <a:pt x="2446" y="377"/>
                    </a:cubicBezTo>
                    <a:cubicBezTo>
                      <a:pt x="2231" y="228"/>
                      <a:pt x="1980" y="123"/>
                      <a:pt x="1722" y="71"/>
                    </a:cubicBezTo>
                    <a:cubicBezTo>
                      <a:pt x="1666" y="60"/>
                      <a:pt x="1611" y="52"/>
                      <a:pt x="1557" y="46"/>
                    </a:cubicBezTo>
                    <a:cubicBezTo>
                      <a:pt x="1557" y="46"/>
                      <a:pt x="1558" y="46"/>
                      <a:pt x="1559" y="46"/>
                    </a:cubicBezTo>
                    <a:cubicBezTo>
                      <a:pt x="1892" y="62"/>
                      <a:pt x="2229" y="168"/>
                      <a:pt x="2521" y="353"/>
                    </a:cubicBezTo>
                    <a:cubicBezTo>
                      <a:pt x="2521" y="349"/>
                      <a:pt x="2521" y="349"/>
                      <a:pt x="2521" y="349"/>
                    </a:cubicBezTo>
                    <a:cubicBezTo>
                      <a:pt x="2285" y="199"/>
                      <a:pt x="2025" y="102"/>
                      <a:pt x="1747" y="61"/>
                    </a:cubicBezTo>
                    <a:cubicBezTo>
                      <a:pt x="1696" y="54"/>
                      <a:pt x="1644" y="48"/>
                      <a:pt x="1593" y="45"/>
                    </a:cubicBezTo>
                    <a:cubicBezTo>
                      <a:pt x="1867" y="48"/>
                      <a:pt x="2190" y="105"/>
                      <a:pt x="2521" y="282"/>
                    </a:cubicBezTo>
                    <a:cubicBezTo>
                      <a:pt x="2521" y="278"/>
                      <a:pt x="2521" y="278"/>
                      <a:pt x="2521" y="278"/>
                    </a:cubicBezTo>
                    <a:cubicBezTo>
                      <a:pt x="2277" y="147"/>
                      <a:pt x="2012" y="70"/>
                      <a:pt x="1734" y="48"/>
                    </a:cubicBezTo>
                    <a:cubicBezTo>
                      <a:pt x="1702" y="45"/>
                      <a:pt x="1670" y="43"/>
                      <a:pt x="1638"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16" name="Freeform 15"/>
              <p:cNvSpPr>
                <a:spLocks/>
              </p:cNvSpPr>
              <p:nvPr userDrawn="1"/>
            </p:nvSpPr>
            <p:spPr bwMode="auto">
              <a:xfrm>
                <a:off x="-1198563" y="1439863"/>
                <a:ext cx="9974263" cy="3071812"/>
              </a:xfrm>
              <a:custGeom>
                <a:avLst/>
                <a:gdLst>
                  <a:gd name="T0" fmla="*/ 2660 w 2660"/>
                  <a:gd name="T1" fmla="*/ 0 h 819"/>
                  <a:gd name="T2" fmla="*/ 1409 w 2660"/>
                  <a:gd name="T3" fmla="*/ 441 h 819"/>
                  <a:gd name="T4" fmla="*/ 1385 w 2660"/>
                  <a:gd name="T5" fmla="*/ 450 h 819"/>
                  <a:gd name="T6" fmla="*/ 1369 w 2660"/>
                  <a:gd name="T7" fmla="*/ 456 h 819"/>
                  <a:gd name="T8" fmla="*/ 1342 w 2660"/>
                  <a:gd name="T9" fmla="*/ 466 h 819"/>
                  <a:gd name="T10" fmla="*/ 1325 w 2660"/>
                  <a:gd name="T11" fmla="*/ 472 h 819"/>
                  <a:gd name="T12" fmla="*/ 1303 w 2660"/>
                  <a:gd name="T13" fmla="*/ 479 h 819"/>
                  <a:gd name="T14" fmla="*/ 1282 w 2660"/>
                  <a:gd name="T15" fmla="*/ 486 h 819"/>
                  <a:gd name="T16" fmla="*/ 1251 w 2660"/>
                  <a:gd name="T17" fmla="*/ 495 h 819"/>
                  <a:gd name="T18" fmla="*/ 0 w 2660"/>
                  <a:gd name="T19" fmla="*/ 819 h 819"/>
                  <a:gd name="T20" fmla="*/ 21 w 2660"/>
                  <a:gd name="T21" fmla="*/ 819 h 819"/>
                  <a:gd name="T22" fmla="*/ 990 w 2660"/>
                  <a:gd name="T23" fmla="*/ 578 h 819"/>
                  <a:gd name="T24" fmla="*/ 52 w 2660"/>
                  <a:gd name="T25" fmla="*/ 819 h 819"/>
                  <a:gd name="T26" fmla="*/ 72 w 2660"/>
                  <a:gd name="T27" fmla="*/ 819 h 819"/>
                  <a:gd name="T28" fmla="*/ 1018 w 2660"/>
                  <a:gd name="T29" fmla="*/ 573 h 819"/>
                  <a:gd name="T30" fmla="*/ 105 w 2660"/>
                  <a:gd name="T31" fmla="*/ 819 h 819"/>
                  <a:gd name="T32" fmla="*/ 124 w 2660"/>
                  <a:gd name="T33" fmla="*/ 819 h 819"/>
                  <a:gd name="T34" fmla="*/ 1063 w 2660"/>
                  <a:gd name="T35" fmla="*/ 563 h 819"/>
                  <a:gd name="T36" fmla="*/ 158 w 2660"/>
                  <a:gd name="T37" fmla="*/ 819 h 819"/>
                  <a:gd name="T38" fmla="*/ 176 w 2660"/>
                  <a:gd name="T39" fmla="*/ 819 h 819"/>
                  <a:gd name="T40" fmla="*/ 1096 w 2660"/>
                  <a:gd name="T41" fmla="*/ 556 h 819"/>
                  <a:gd name="T42" fmla="*/ 211 w 2660"/>
                  <a:gd name="T43" fmla="*/ 819 h 819"/>
                  <a:gd name="T44" fmla="*/ 228 w 2660"/>
                  <a:gd name="T45" fmla="*/ 819 h 819"/>
                  <a:gd name="T46" fmla="*/ 1131 w 2660"/>
                  <a:gd name="T47" fmla="*/ 548 h 819"/>
                  <a:gd name="T48" fmla="*/ 264 w 2660"/>
                  <a:gd name="T49" fmla="*/ 819 h 819"/>
                  <a:gd name="T50" fmla="*/ 281 w 2660"/>
                  <a:gd name="T51" fmla="*/ 819 h 819"/>
                  <a:gd name="T52" fmla="*/ 1161 w 2660"/>
                  <a:gd name="T53" fmla="*/ 541 h 819"/>
                  <a:gd name="T54" fmla="*/ 318 w 2660"/>
                  <a:gd name="T55" fmla="*/ 819 h 819"/>
                  <a:gd name="T56" fmla="*/ 334 w 2660"/>
                  <a:gd name="T57" fmla="*/ 819 h 819"/>
                  <a:gd name="T58" fmla="*/ 1193 w 2660"/>
                  <a:gd name="T59" fmla="*/ 533 h 819"/>
                  <a:gd name="T60" fmla="*/ 372 w 2660"/>
                  <a:gd name="T61" fmla="*/ 819 h 819"/>
                  <a:gd name="T62" fmla="*/ 387 w 2660"/>
                  <a:gd name="T63" fmla="*/ 819 h 819"/>
                  <a:gd name="T64" fmla="*/ 1335 w 2660"/>
                  <a:gd name="T65" fmla="*/ 477 h 819"/>
                  <a:gd name="T66" fmla="*/ 1346 w 2660"/>
                  <a:gd name="T67" fmla="*/ 472 h 819"/>
                  <a:gd name="T68" fmla="*/ 2660 w 2660"/>
                  <a:gd name="T69" fmla="*/ 217 h 819"/>
                  <a:gd name="T70" fmla="*/ 2660 w 2660"/>
                  <a:gd name="T71" fmla="*/ 213 h 819"/>
                  <a:gd name="T72" fmla="*/ 1454 w 2660"/>
                  <a:gd name="T73" fmla="*/ 439 h 819"/>
                  <a:gd name="T74" fmla="*/ 2660 w 2660"/>
                  <a:gd name="T75" fmla="*/ 187 h 819"/>
                  <a:gd name="T76" fmla="*/ 2660 w 2660"/>
                  <a:gd name="T77" fmla="*/ 183 h 819"/>
                  <a:gd name="T78" fmla="*/ 1481 w 2660"/>
                  <a:gd name="T79" fmla="*/ 428 h 819"/>
                  <a:gd name="T80" fmla="*/ 2660 w 2660"/>
                  <a:gd name="T81" fmla="*/ 156 h 819"/>
                  <a:gd name="T82" fmla="*/ 2660 w 2660"/>
                  <a:gd name="T83" fmla="*/ 152 h 819"/>
                  <a:gd name="T84" fmla="*/ 1509 w 2660"/>
                  <a:gd name="T85" fmla="*/ 415 h 819"/>
                  <a:gd name="T86" fmla="*/ 2660 w 2660"/>
                  <a:gd name="T87" fmla="*/ 126 h 819"/>
                  <a:gd name="T88" fmla="*/ 2660 w 2660"/>
                  <a:gd name="T89" fmla="*/ 122 h 819"/>
                  <a:gd name="T90" fmla="*/ 1514 w 2660"/>
                  <a:gd name="T91" fmla="*/ 409 h 819"/>
                  <a:gd name="T92" fmla="*/ 2660 w 2660"/>
                  <a:gd name="T93" fmla="*/ 95 h 819"/>
                  <a:gd name="T94" fmla="*/ 2660 w 2660"/>
                  <a:gd name="T95" fmla="*/ 91 h 819"/>
                  <a:gd name="T96" fmla="*/ 1548 w 2660"/>
                  <a:gd name="T97" fmla="*/ 394 h 819"/>
                  <a:gd name="T98" fmla="*/ 2660 w 2660"/>
                  <a:gd name="T99" fmla="*/ 65 h 819"/>
                  <a:gd name="T100" fmla="*/ 2660 w 2660"/>
                  <a:gd name="T101" fmla="*/ 61 h 819"/>
                  <a:gd name="T102" fmla="*/ 1566 w 2660"/>
                  <a:gd name="T103" fmla="*/ 383 h 819"/>
                  <a:gd name="T104" fmla="*/ 2660 w 2660"/>
                  <a:gd name="T105" fmla="*/ 35 h 819"/>
                  <a:gd name="T106" fmla="*/ 2660 w 2660"/>
                  <a:gd name="T107" fmla="*/ 31 h 819"/>
                  <a:gd name="T108" fmla="*/ 1584 w 2660"/>
                  <a:gd name="T109" fmla="*/ 371 h 819"/>
                  <a:gd name="T110" fmla="*/ 2660 w 2660"/>
                  <a:gd name="T111" fmla="*/ 4 h 819"/>
                  <a:gd name="T112" fmla="*/ 2660 w 2660"/>
                  <a:gd name="T11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60" h="819">
                    <a:moveTo>
                      <a:pt x="2660" y="0"/>
                    </a:moveTo>
                    <a:cubicBezTo>
                      <a:pt x="2424" y="40"/>
                      <a:pt x="1981" y="196"/>
                      <a:pt x="1409" y="441"/>
                    </a:cubicBezTo>
                    <a:cubicBezTo>
                      <a:pt x="1401" y="444"/>
                      <a:pt x="1393" y="447"/>
                      <a:pt x="1385" y="450"/>
                    </a:cubicBezTo>
                    <a:cubicBezTo>
                      <a:pt x="1380" y="452"/>
                      <a:pt x="1374" y="454"/>
                      <a:pt x="1369" y="456"/>
                    </a:cubicBezTo>
                    <a:cubicBezTo>
                      <a:pt x="1360" y="460"/>
                      <a:pt x="1350" y="463"/>
                      <a:pt x="1342" y="466"/>
                    </a:cubicBezTo>
                    <a:cubicBezTo>
                      <a:pt x="1336" y="468"/>
                      <a:pt x="1331" y="470"/>
                      <a:pt x="1325" y="472"/>
                    </a:cubicBezTo>
                    <a:cubicBezTo>
                      <a:pt x="1318" y="475"/>
                      <a:pt x="1310" y="477"/>
                      <a:pt x="1303" y="479"/>
                    </a:cubicBezTo>
                    <a:cubicBezTo>
                      <a:pt x="1296" y="482"/>
                      <a:pt x="1289" y="484"/>
                      <a:pt x="1282" y="486"/>
                    </a:cubicBezTo>
                    <a:cubicBezTo>
                      <a:pt x="1271" y="489"/>
                      <a:pt x="1261" y="492"/>
                      <a:pt x="1251" y="495"/>
                    </a:cubicBezTo>
                    <a:cubicBezTo>
                      <a:pt x="791" y="638"/>
                      <a:pt x="347" y="753"/>
                      <a:pt x="0" y="819"/>
                    </a:cubicBezTo>
                    <a:cubicBezTo>
                      <a:pt x="21" y="819"/>
                      <a:pt x="21" y="819"/>
                      <a:pt x="21" y="819"/>
                    </a:cubicBezTo>
                    <a:cubicBezTo>
                      <a:pt x="298" y="765"/>
                      <a:pt x="634" y="681"/>
                      <a:pt x="990" y="578"/>
                    </a:cubicBezTo>
                    <a:cubicBezTo>
                      <a:pt x="648" y="681"/>
                      <a:pt x="328" y="764"/>
                      <a:pt x="52" y="819"/>
                    </a:cubicBezTo>
                    <a:cubicBezTo>
                      <a:pt x="72" y="819"/>
                      <a:pt x="72" y="819"/>
                      <a:pt x="72" y="819"/>
                    </a:cubicBezTo>
                    <a:cubicBezTo>
                      <a:pt x="351" y="762"/>
                      <a:pt x="674" y="679"/>
                      <a:pt x="1018" y="573"/>
                    </a:cubicBezTo>
                    <a:cubicBezTo>
                      <a:pt x="689" y="678"/>
                      <a:pt x="377" y="762"/>
                      <a:pt x="105" y="819"/>
                    </a:cubicBezTo>
                    <a:cubicBezTo>
                      <a:pt x="124" y="819"/>
                      <a:pt x="124" y="819"/>
                      <a:pt x="124" y="819"/>
                    </a:cubicBezTo>
                    <a:cubicBezTo>
                      <a:pt x="404" y="760"/>
                      <a:pt x="724" y="672"/>
                      <a:pt x="1063" y="563"/>
                    </a:cubicBezTo>
                    <a:cubicBezTo>
                      <a:pt x="737" y="673"/>
                      <a:pt x="433" y="759"/>
                      <a:pt x="158" y="819"/>
                    </a:cubicBezTo>
                    <a:cubicBezTo>
                      <a:pt x="176" y="819"/>
                      <a:pt x="176" y="819"/>
                      <a:pt x="176" y="819"/>
                    </a:cubicBezTo>
                    <a:cubicBezTo>
                      <a:pt x="456" y="757"/>
                      <a:pt x="764" y="669"/>
                      <a:pt x="1096" y="556"/>
                    </a:cubicBezTo>
                    <a:cubicBezTo>
                      <a:pt x="776" y="670"/>
                      <a:pt x="484" y="756"/>
                      <a:pt x="211" y="819"/>
                    </a:cubicBezTo>
                    <a:cubicBezTo>
                      <a:pt x="228" y="819"/>
                      <a:pt x="228" y="819"/>
                      <a:pt x="228" y="819"/>
                    </a:cubicBezTo>
                    <a:cubicBezTo>
                      <a:pt x="507" y="754"/>
                      <a:pt x="804" y="665"/>
                      <a:pt x="1131" y="548"/>
                    </a:cubicBezTo>
                    <a:cubicBezTo>
                      <a:pt x="814" y="667"/>
                      <a:pt x="535" y="754"/>
                      <a:pt x="264" y="819"/>
                    </a:cubicBezTo>
                    <a:cubicBezTo>
                      <a:pt x="281" y="819"/>
                      <a:pt x="281" y="819"/>
                      <a:pt x="281" y="819"/>
                    </a:cubicBezTo>
                    <a:cubicBezTo>
                      <a:pt x="556" y="752"/>
                      <a:pt x="839" y="663"/>
                      <a:pt x="1161" y="541"/>
                    </a:cubicBezTo>
                    <a:cubicBezTo>
                      <a:pt x="848" y="665"/>
                      <a:pt x="583" y="752"/>
                      <a:pt x="318" y="819"/>
                    </a:cubicBezTo>
                    <a:cubicBezTo>
                      <a:pt x="334" y="819"/>
                      <a:pt x="334" y="819"/>
                      <a:pt x="334" y="819"/>
                    </a:cubicBezTo>
                    <a:cubicBezTo>
                      <a:pt x="603" y="750"/>
                      <a:pt x="873" y="660"/>
                      <a:pt x="1193" y="533"/>
                    </a:cubicBezTo>
                    <a:cubicBezTo>
                      <a:pt x="881" y="663"/>
                      <a:pt x="629" y="750"/>
                      <a:pt x="372" y="819"/>
                    </a:cubicBezTo>
                    <a:cubicBezTo>
                      <a:pt x="387" y="819"/>
                      <a:pt x="387" y="819"/>
                      <a:pt x="387" y="819"/>
                    </a:cubicBezTo>
                    <a:cubicBezTo>
                      <a:pt x="677" y="741"/>
                      <a:pt x="961" y="638"/>
                      <a:pt x="1335" y="477"/>
                    </a:cubicBezTo>
                    <a:cubicBezTo>
                      <a:pt x="1339" y="475"/>
                      <a:pt x="1342" y="474"/>
                      <a:pt x="1346" y="472"/>
                    </a:cubicBezTo>
                    <a:cubicBezTo>
                      <a:pt x="1637" y="392"/>
                      <a:pt x="2266" y="249"/>
                      <a:pt x="2660" y="217"/>
                    </a:cubicBezTo>
                    <a:cubicBezTo>
                      <a:pt x="2660" y="213"/>
                      <a:pt x="2660" y="213"/>
                      <a:pt x="2660" y="213"/>
                    </a:cubicBezTo>
                    <a:cubicBezTo>
                      <a:pt x="2310" y="241"/>
                      <a:pt x="1773" y="358"/>
                      <a:pt x="1454" y="439"/>
                    </a:cubicBezTo>
                    <a:cubicBezTo>
                      <a:pt x="1770" y="351"/>
                      <a:pt x="2312" y="219"/>
                      <a:pt x="2660" y="187"/>
                    </a:cubicBezTo>
                    <a:cubicBezTo>
                      <a:pt x="2660" y="183"/>
                      <a:pt x="2660" y="183"/>
                      <a:pt x="2660" y="183"/>
                    </a:cubicBezTo>
                    <a:cubicBezTo>
                      <a:pt x="2322" y="214"/>
                      <a:pt x="1801" y="339"/>
                      <a:pt x="1481" y="428"/>
                    </a:cubicBezTo>
                    <a:cubicBezTo>
                      <a:pt x="1796" y="333"/>
                      <a:pt x="2323" y="191"/>
                      <a:pt x="2660" y="156"/>
                    </a:cubicBezTo>
                    <a:cubicBezTo>
                      <a:pt x="2660" y="152"/>
                      <a:pt x="2660" y="152"/>
                      <a:pt x="2660" y="152"/>
                    </a:cubicBezTo>
                    <a:cubicBezTo>
                      <a:pt x="2333" y="186"/>
                      <a:pt x="1826" y="321"/>
                      <a:pt x="1509" y="415"/>
                    </a:cubicBezTo>
                    <a:cubicBezTo>
                      <a:pt x="1817" y="316"/>
                      <a:pt x="2333" y="163"/>
                      <a:pt x="2660" y="126"/>
                    </a:cubicBezTo>
                    <a:cubicBezTo>
                      <a:pt x="2660" y="122"/>
                      <a:pt x="2660" y="122"/>
                      <a:pt x="2660" y="122"/>
                    </a:cubicBezTo>
                    <a:cubicBezTo>
                      <a:pt x="2335" y="159"/>
                      <a:pt x="1823" y="310"/>
                      <a:pt x="1514" y="409"/>
                    </a:cubicBezTo>
                    <a:cubicBezTo>
                      <a:pt x="1834" y="299"/>
                      <a:pt x="2350" y="135"/>
                      <a:pt x="2660" y="95"/>
                    </a:cubicBezTo>
                    <a:cubicBezTo>
                      <a:pt x="2660" y="91"/>
                      <a:pt x="2660" y="91"/>
                      <a:pt x="2660" y="91"/>
                    </a:cubicBezTo>
                    <a:cubicBezTo>
                      <a:pt x="2361" y="129"/>
                      <a:pt x="1869" y="283"/>
                      <a:pt x="1548" y="394"/>
                    </a:cubicBezTo>
                    <a:cubicBezTo>
                      <a:pt x="1845" y="284"/>
                      <a:pt x="2354" y="108"/>
                      <a:pt x="2660" y="65"/>
                    </a:cubicBezTo>
                    <a:cubicBezTo>
                      <a:pt x="2660" y="61"/>
                      <a:pt x="2660" y="61"/>
                      <a:pt x="2660" y="61"/>
                    </a:cubicBezTo>
                    <a:cubicBezTo>
                      <a:pt x="2360" y="103"/>
                      <a:pt x="1866" y="273"/>
                      <a:pt x="1566" y="383"/>
                    </a:cubicBezTo>
                    <a:cubicBezTo>
                      <a:pt x="1874" y="262"/>
                      <a:pt x="2372" y="79"/>
                      <a:pt x="2660" y="35"/>
                    </a:cubicBezTo>
                    <a:cubicBezTo>
                      <a:pt x="2660" y="31"/>
                      <a:pt x="2660" y="31"/>
                      <a:pt x="2660" y="31"/>
                    </a:cubicBezTo>
                    <a:cubicBezTo>
                      <a:pt x="2378" y="74"/>
                      <a:pt x="1893" y="251"/>
                      <a:pt x="1584" y="371"/>
                    </a:cubicBezTo>
                    <a:cubicBezTo>
                      <a:pt x="2071" y="169"/>
                      <a:pt x="2448" y="40"/>
                      <a:pt x="2660" y="4"/>
                    </a:cubicBezTo>
                    <a:lnTo>
                      <a:pt x="266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a:p>
            </p:txBody>
          </p:sp>
        </p:grpSp>
        <p:grpSp>
          <p:nvGrpSpPr>
            <p:cNvPr id="25" name="Gruppieren 24"/>
            <p:cNvGrpSpPr/>
            <p:nvPr userDrawn="1"/>
          </p:nvGrpSpPr>
          <p:grpSpPr>
            <a:xfrm>
              <a:off x="158750" y="2279650"/>
              <a:ext cx="8616950" cy="2232025"/>
              <a:chOff x="158750" y="2279650"/>
              <a:chExt cx="8616950" cy="2232025"/>
            </a:xfrm>
            <a:solidFill>
              <a:schemeClr val="accent3"/>
            </a:solidFill>
          </p:grpSpPr>
          <p:sp>
            <p:nvSpPr>
              <p:cNvPr id="17" name="Freeform 16"/>
              <p:cNvSpPr>
                <a:spLocks/>
              </p:cNvSpPr>
              <p:nvPr userDrawn="1"/>
            </p:nvSpPr>
            <p:spPr bwMode="auto">
              <a:xfrm>
                <a:off x="158750" y="2279650"/>
                <a:ext cx="8616950" cy="2232025"/>
              </a:xfrm>
              <a:custGeom>
                <a:avLst/>
                <a:gdLst>
                  <a:gd name="T0" fmla="*/ 2298 w 2298"/>
                  <a:gd name="T1" fmla="*/ 0 h 595"/>
                  <a:gd name="T2" fmla="*/ 1148 w 2298"/>
                  <a:gd name="T3" fmla="*/ 241 h 595"/>
                  <a:gd name="T4" fmla="*/ 1018 w 2298"/>
                  <a:gd name="T5" fmla="*/ 291 h 595"/>
                  <a:gd name="T6" fmla="*/ 0 w 2298"/>
                  <a:gd name="T7" fmla="*/ 595 h 595"/>
                  <a:gd name="T8" fmla="*/ 23 w 2298"/>
                  <a:gd name="T9" fmla="*/ 595 h 595"/>
                  <a:gd name="T10" fmla="*/ 1020 w 2298"/>
                  <a:gd name="T11" fmla="*/ 295 h 595"/>
                  <a:gd name="T12" fmla="*/ 1150 w 2298"/>
                  <a:gd name="T13" fmla="*/ 245 h 595"/>
                  <a:gd name="T14" fmla="*/ 2298 w 2298"/>
                  <a:gd name="T15" fmla="*/ 4 h 595"/>
                  <a:gd name="T16" fmla="*/ 2298 w 2298"/>
                  <a:gd name="T1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8" h="595">
                    <a:moveTo>
                      <a:pt x="2298" y="0"/>
                    </a:moveTo>
                    <a:cubicBezTo>
                      <a:pt x="1892" y="40"/>
                      <a:pt x="1366" y="159"/>
                      <a:pt x="1148" y="241"/>
                    </a:cubicBezTo>
                    <a:cubicBezTo>
                      <a:pt x="1104" y="258"/>
                      <a:pt x="1061" y="275"/>
                      <a:pt x="1018" y="291"/>
                    </a:cubicBezTo>
                    <a:cubicBezTo>
                      <a:pt x="693" y="415"/>
                      <a:pt x="408" y="523"/>
                      <a:pt x="0" y="595"/>
                    </a:cubicBezTo>
                    <a:cubicBezTo>
                      <a:pt x="23" y="595"/>
                      <a:pt x="23" y="595"/>
                      <a:pt x="23" y="595"/>
                    </a:cubicBezTo>
                    <a:cubicBezTo>
                      <a:pt x="419" y="523"/>
                      <a:pt x="700" y="416"/>
                      <a:pt x="1020" y="295"/>
                    </a:cubicBezTo>
                    <a:cubicBezTo>
                      <a:pt x="1062" y="278"/>
                      <a:pt x="1105" y="262"/>
                      <a:pt x="1150" y="245"/>
                    </a:cubicBezTo>
                    <a:cubicBezTo>
                      <a:pt x="1342" y="173"/>
                      <a:pt x="1871" y="46"/>
                      <a:pt x="2298" y="4"/>
                    </a:cubicBezTo>
                    <a:lnTo>
                      <a:pt x="2298"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8" name="Freeform 17"/>
              <p:cNvSpPr>
                <a:spLocks/>
              </p:cNvSpPr>
              <p:nvPr userDrawn="1"/>
            </p:nvSpPr>
            <p:spPr bwMode="auto">
              <a:xfrm>
                <a:off x="260350" y="2455863"/>
                <a:ext cx="8515350" cy="2055812"/>
              </a:xfrm>
              <a:custGeom>
                <a:avLst/>
                <a:gdLst>
                  <a:gd name="T0" fmla="*/ 2271 w 2271"/>
                  <a:gd name="T1" fmla="*/ 0 h 548"/>
                  <a:gd name="T2" fmla="*/ 1129 w 2271"/>
                  <a:gd name="T3" fmla="*/ 207 h 548"/>
                  <a:gd name="T4" fmla="*/ 1009 w 2271"/>
                  <a:gd name="T5" fmla="*/ 252 h 548"/>
                  <a:gd name="T6" fmla="*/ 0 w 2271"/>
                  <a:gd name="T7" fmla="*/ 548 h 548"/>
                  <a:gd name="T8" fmla="*/ 0 w 2271"/>
                  <a:gd name="T9" fmla="*/ 548 h 548"/>
                  <a:gd name="T10" fmla="*/ 22 w 2271"/>
                  <a:gd name="T11" fmla="*/ 548 h 548"/>
                  <a:gd name="T12" fmla="*/ 1011 w 2271"/>
                  <a:gd name="T13" fmla="*/ 256 h 548"/>
                  <a:gd name="T14" fmla="*/ 1130 w 2271"/>
                  <a:gd name="T15" fmla="*/ 211 h 548"/>
                  <a:gd name="T16" fmla="*/ 2271 w 2271"/>
                  <a:gd name="T17" fmla="*/ 4 h 548"/>
                  <a:gd name="T18" fmla="*/ 2271 w 2271"/>
                  <a:gd name="T1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1" h="548">
                    <a:moveTo>
                      <a:pt x="2271" y="0"/>
                    </a:moveTo>
                    <a:cubicBezTo>
                      <a:pt x="1869" y="21"/>
                      <a:pt x="1346" y="126"/>
                      <a:pt x="1129" y="207"/>
                    </a:cubicBezTo>
                    <a:cubicBezTo>
                      <a:pt x="1088" y="222"/>
                      <a:pt x="1048" y="237"/>
                      <a:pt x="1009" y="252"/>
                    </a:cubicBezTo>
                    <a:cubicBezTo>
                      <a:pt x="676" y="378"/>
                      <a:pt x="413" y="477"/>
                      <a:pt x="0" y="548"/>
                    </a:cubicBezTo>
                    <a:cubicBezTo>
                      <a:pt x="0" y="548"/>
                      <a:pt x="0" y="548"/>
                      <a:pt x="0" y="548"/>
                    </a:cubicBezTo>
                    <a:cubicBezTo>
                      <a:pt x="22" y="548"/>
                      <a:pt x="22" y="548"/>
                      <a:pt x="22" y="548"/>
                    </a:cubicBezTo>
                    <a:cubicBezTo>
                      <a:pt x="423" y="477"/>
                      <a:pt x="683" y="379"/>
                      <a:pt x="1011" y="256"/>
                    </a:cubicBezTo>
                    <a:cubicBezTo>
                      <a:pt x="1049" y="241"/>
                      <a:pt x="1089" y="226"/>
                      <a:pt x="1130" y="211"/>
                    </a:cubicBezTo>
                    <a:cubicBezTo>
                      <a:pt x="1348" y="130"/>
                      <a:pt x="1869" y="25"/>
                      <a:pt x="2271" y="4"/>
                    </a:cubicBezTo>
                    <a:lnTo>
                      <a:pt x="2271"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19" name="Freeform 18"/>
              <p:cNvSpPr>
                <a:spLocks/>
              </p:cNvSpPr>
              <p:nvPr userDrawn="1"/>
            </p:nvSpPr>
            <p:spPr bwMode="auto">
              <a:xfrm>
                <a:off x="360362" y="2628900"/>
                <a:ext cx="8415338" cy="1882775"/>
              </a:xfrm>
              <a:custGeom>
                <a:avLst/>
                <a:gdLst>
                  <a:gd name="T0" fmla="*/ 2244 w 2244"/>
                  <a:gd name="T1" fmla="*/ 0 h 502"/>
                  <a:gd name="T2" fmla="*/ 1109 w 2244"/>
                  <a:gd name="T3" fmla="*/ 173 h 502"/>
                  <a:gd name="T4" fmla="*/ 1000 w 2244"/>
                  <a:gd name="T5" fmla="*/ 214 h 502"/>
                  <a:gd name="T6" fmla="*/ 0 w 2244"/>
                  <a:gd name="T7" fmla="*/ 502 h 502"/>
                  <a:gd name="T8" fmla="*/ 24 w 2244"/>
                  <a:gd name="T9" fmla="*/ 502 h 502"/>
                  <a:gd name="T10" fmla="*/ 1002 w 2244"/>
                  <a:gd name="T11" fmla="*/ 218 h 502"/>
                  <a:gd name="T12" fmla="*/ 1110 w 2244"/>
                  <a:gd name="T13" fmla="*/ 177 h 502"/>
                  <a:gd name="T14" fmla="*/ 2244 w 2244"/>
                  <a:gd name="T15" fmla="*/ 4 h 502"/>
                  <a:gd name="T16" fmla="*/ 2244 w 2244"/>
                  <a:gd name="T1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502">
                    <a:moveTo>
                      <a:pt x="2244" y="0"/>
                    </a:moveTo>
                    <a:cubicBezTo>
                      <a:pt x="1842" y="1"/>
                      <a:pt x="1333" y="91"/>
                      <a:pt x="1109" y="173"/>
                    </a:cubicBezTo>
                    <a:cubicBezTo>
                      <a:pt x="1072" y="187"/>
                      <a:pt x="1035" y="201"/>
                      <a:pt x="1000" y="214"/>
                    </a:cubicBezTo>
                    <a:cubicBezTo>
                      <a:pt x="675" y="336"/>
                      <a:pt x="418" y="432"/>
                      <a:pt x="0" y="502"/>
                    </a:cubicBezTo>
                    <a:cubicBezTo>
                      <a:pt x="24" y="502"/>
                      <a:pt x="24" y="502"/>
                      <a:pt x="24" y="502"/>
                    </a:cubicBezTo>
                    <a:cubicBezTo>
                      <a:pt x="428" y="432"/>
                      <a:pt x="682" y="337"/>
                      <a:pt x="1002" y="218"/>
                    </a:cubicBezTo>
                    <a:cubicBezTo>
                      <a:pt x="1037" y="204"/>
                      <a:pt x="1073" y="191"/>
                      <a:pt x="1110" y="177"/>
                    </a:cubicBezTo>
                    <a:cubicBezTo>
                      <a:pt x="1334" y="95"/>
                      <a:pt x="1842" y="5"/>
                      <a:pt x="2244" y="4"/>
                    </a:cubicBezTo>
                    <a:lnTo>
                      <a:pt x="2244" y="0"/>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0" name="Freeform 19"/>
              <p:cNvSpPr>
                <a:spLocks/>
              </p:cNvSpPr>
              <p:nvPr userDrawn="1"/>
            </p:nvSpPr>
            <p:spPr bwMode="auto">
              <a:xfrm>
                <a:off x="481012" y="2736850"/>
                <a:ext cx="8294688" cy="1774825"/>
              </a:xfrm>
              <a:custGeom>
                <a:avLst/>
                <a:gdLst>
                  <a:gd name="T0" fmla="*/ 2212 w 2212"/>
                  <a:gd name="T1" fmla="*/ 16 h 473"/>
                  <a:gd name="T2" fmla="*/ 1084 w 2212"/>
                  <a:gd name="T3" fmla="*/ 157 h 473"/>
                  <a:gd name="T4" fmla="*/ 986 w 2212"/>
                  <a:gd name="T5" fmla="*/ 193 h 473"/>
                  <a:gd name="T6" fmla="*/ 0 w 2212"/>
                  <a:gd name="T7" fmla="*/ 472 h 473"/>
                  <a:gd name="T8" fmla="*/ 0 w 2212"/>
                  <a:gd name="T9" fmla="*/ 473 h 473"/>
                  <a:gd name="T10" fmla="*/ 20 w 2212"/>
                  <a:gd name="T11" fmla="*/ 473 h 473"/>
                  <a:gd name="T12" fmla="*/ 988 w 2212"/>
                  <a:gd name="T13" fmla="*/ 197 h 473"/>
                  <a:gd name="T14" fmla="*/ 1085 w 2212"/>
                  <a:gd name="T15" fmla="*/ 161 h 473"/>
                  <a:gd name="T16" fmla="*/ 2212 w 2212"/>
                  <a:gd name="T17" fmla="*/ 20 h 473"/>
                  <a:gd name="T18" fmla="*/ 2212 w 2212"/>
                  <a:gd name="T19" fmla="*/ 1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2" h="473">
                    <a:moveTo>
                      <a:pt x="2212" y="16"/>
                    </a:moveTo>
                    <a:cubicBezTo>
                      <a:pt x="1854" y="0"/>
                      <a:pt x="1338" y="64"/>
                      <a:pt x="1084" y="157"/>
                    </a:cubicBezTo>
                    <a:cubicBezTo>
                      <a:pt x="1050" y="169"/>
                      <a:pt x="1018" y="181"/>
                      <a:pt x="986" y="193"/>
                    </a:cubicBezTo>
                    <a:cubicBezTo>
                      <a:pt x="669" y="310"/>
                      <a:pt x="419" y="403"/>
                      <a:pt x="0" y="472"/>
                    </a:cubicBezTo>
                    <a:cubicBezTo>
                      <a:pt x="0" y="473"/>
                      <a:pt x="0" y="473"/>
                      <a:pt x="0" y="473"/>
                    </a:cubicBezTo>
                    <a:cubicBezTo>
                      <a:pt x="20" y="473"/>
                      <a:pt x="20" y="473"/>
                      <a:pt x="20" y="473"/>
                    </a:cubicBezTo>
                    <a:cubicBezTo>
                      <a:pt x="428" y="404"/>
                      <a:pt x="676" y="312"/>
                      <a:pt x="988" y="197"/>
                    </a:cubicBezTo>
                    <a:cubicBezTo>
                      <a:pt x="1019" y="185"/>
                      <a:pt x="1052" y="173"/>
                      <a:pt x="1085" y="161"/>
                    </a:cubicBezTo>
                    <a:cubicBezTo>
                      <a:pt x="1339" y="68"/>
                      <a:pt x="1855" y="4"/>
                      <a:pt x="2212" y="20"/>
                    </a:cubicBezTo>
                    <a:lnTo>
                      <a:pt x="2212" y="16"/>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1" name="Freeform 20"/>
              <p:cNvSpPr>
                <a:spLocks/>
              </p:cNvSpPr>
              <p:nvPr userDrawn="1"/>
            </p:nvSpPr>
            <p:spPr bwMode="auto">
              <a:xfrm>
                <a:off x="577850" y="2830513"/>
                <a:ext cx="8197850" cy="1681162"/>
              </a:xfrm>
              <a:custGeom>
                <a:avLst/>
                <a:gdLst>
                  <a:gd name="T0" fmla="*/ 2186 w 2186"/>
                  <a:gd name="T1" fmla="*/ 36 h 448"/>
                  <a:gd name="T2" fmla="*/ 1065 w 2186"/>
                  <a:gd name="T3" fmla="*/ 145 h 448"/>
                  <a:gd name="T4" fmla="*/ 978 w 2186"/>
                  <a:gd name="T5" fmla="*/ 176 h 448"/>
                  <a:gd name="T6" fmla="*/ 0 w 2186"/>
                  <a:gd name="T7" fmla="*/ 448 h 448"/>
                  <a:gd name="T8" fmla="*/ 24 w 2186"/>
                  <a:gd name="T9" fmla="*/ 448 h 448"/>
                  <a:gd name="T10" fmla="*/ 980 w 2186"/>
                  <a:gd name="T11" fmla="*/ 180 h 448"/>
                  <a:gd name="T12" fmla="*/ 1066 w 2186"/>
                  <a:gd name="T13" fmla="*/ 148 h 448"/>
                  <a:gd name="T14" fmla="*/ 2186 w 2186"/>
                  <a:gd name="T15" fmla="*/ 40 h 448"/>
                  <a:gd name="T16" fmla="*/ 2186 w 2186"/>
                  <a:gd name="T17" fmla="*/ 3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6" h="448">
                    <a:moveTo>
                      <a:pt x="2186" y="36"/>
                    </a:moveTo>
                    <a:cubicBezTo>
                      <a:pt x="1830" y="0"/>
                      <a:pt x="1328" y="49"/>
                      <a:pt x="1065" y="145"/>
                    </a:cubicBezTo>
                    <a:cubicBezTo>
                      <a:pt x="1035" y="155"/>
                      <a:pt x="1006" y="166"/>
                      <a:pt x="978" y="176"/>
                    </a:cubicBezTo>
                    <a:cubicBezTo>
                      <a:pt x="657" y="294"/>
                      <a:pt x="424" y="380"/>
                      <a:pt x="0" y="448"/>
                    </a:cubicBezTo>
                    <a:cubicBezTo>
                      <a:pt x="24" y="448"/>
                      <a:pt x="24" y="448"/>
                      <a:pt x="24" y="448"/>
                    </a:cubicBezTo>
                    <a:cubicBezTo>
                      <a:pt x="434" y="380"/>
                      <a:pt x="664" y="296"/>
                      <a:pt x="980" y="180"/>
                    </a:cubicBezTo>
                    <a:cubicBezTo>
                      <a:pt x="1008" y="170"/>
                      <a:pt x="1037" y="159"/>
                      <a:pt x="1066" y="148"/>
                    </a:cubicBezTo>
                    <a:cubicBezTo>
                      <a:pt x="1329" y="53"/>
                      <a:pt x="1831" y="4"/>
                      <a:pt x="2186" y="40"/>
                    </a:cubicBezTo>
                    <a:lnTo>
                      <a:pt x="218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21"/>
              <p:cNvSpPr>
                <a:spLocks/>
              </p:cNvSpPr>
              <p:nvPr userDrawn="1"/>
            </p:nvSpPr>
            <p:spPr bwMode="auto">
              <a:xfrm>
                <a:off x="690562" y="2940050"/>
                <a:ext cx="8085138" cy="1571625"/>
              </a:xfrm>
              <a:custGeom>
                <a:avLst/>
                <a:gdLst>
                  <a:gd name="T0" fmla="*/ 2156 w 2156"/>
                  <a:gd name="T1" fmla="*/ 51 h 419"/>
                  <a:gd name="T2" fmla="*/ 1568 w 2156"/>
                  <a:gd name="T3" fmla="*/ 33 h 419"/>
                  <a:gd name="T4" fmla="*/ 1042 w 2156"/>
                  <a:gd name="T5" fmla="*/ 128 h 419"/>
                  <a:gd name="T6" fmla="*/ 967 w 2156"/>
                  <a:gd name="T7" fmla="*/ 155 h 419"/>
                  <a:gd name="T8" fmla="*/ 0 w 2156"/>
                  <a:gd name="T9" fmla="*/ 419 h 419"/>
                  <a:gd name="T10" fmla="*/ 26 w 2156"/>
                  <a:gd name="T11" fmla="*/ 419 h 419"/>
                  <a:gd name="T12" fmla="*/ 968 w 2156"/>
                  <a:gd name="T13" fmla="*/ 159 h 419"/>
                  <a:gd name="T14" fmla="*/ 1043 w 2156"/>
                  <a:gd name="T15" fmla="*/ 132 h 419"/>
                  <a:gd name="T16" fmla="*/ 2156 w 2156"/>
                  <a:gd name="T17" fmla="*/ 55 h 419"/>
                  <a:gd name="T18" fmla="*/ 2156 w 2156"/>
                  <a:gd name="T19" fmla="*/ 5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6" h="419">
                    <a:moveTo>
                      <a:pt x="2156" y="51"/>
                    </a:moveTo>
                    <a:cubicBezTo>
                      <a:pt x="1986" y="24"/>
                      <a:pt x="1777" y="18"/>
                      <a:pt x="1568" y="33"/>
                    </a:cubicBezTo>
                    <a:cubicBezTo>
                      <a:pt x="1359" y="47"/>
                      <a:pt x="1172" y="81"/>
                      <a:pt x="1042" y="128"/>
                    </a:cubicBezTo>
                    <a:cubicBezTo>
                      <a:pt x="1016" y="137"/>
                      <a:pt x="991" y="147"/>
                      <a:pt x="967" y="155"/>
                    </a:cubicBezTo>
                    <a:cubicBezTo>
                      <a:pt x="641" y="274"/>
                      <a:pt x="426" y="352"/>
                      <a:pt x="0" y="419"/>
                    </a:cubicBezTo>
                    <a:cubicBezTo>
                      <a:pt x="26" y="419"/>
                      <a:pt x="26" y="419"/>
                      <a:pt x="26" y="419"/>
                    </a:cubicBezTo>
                    <a:cubicBezTo>
                      <a:pt x="435" y="353"/>
                      <a:pt x="649" y="275"/>
                      <a:pt x="968" y="159"/>
                    </a:cubicBezTo>
                    <a:cubicBezTo>
                      <a:pt x="993" y="150"/>
                      <a:pt x="1018" y="141"/>
                      <a:pt x="1043" y="132"/>
                    </a:cubicBezTo>
                    <a:cubicBezTo>
                      <a:pt x="1315" y="34"/>
                      <a:pt x="1804" y="0"/>
                      <a:pt x="2156" y="55"/>
                    </a:cubicBezTo>
                    <a:lnTo>
                      <a:pt x="2156" y="51"/>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3" name="Freeform 22"/>
              <p:cNvSpPr>
                <a:spLocks/>
              </p:cNvSpPr>
              <p:nvPr userDrawn="1"/>
            </p:nvSpPr>
            <p:spPr bwMode="auto">
              <a:xfrm>
                <a:off x="811212" y="3017838"/>
                <a:ext cx="7964488" cy="1493837"/>
              </a:xfrm>
              <a:custGeom>
                <a:avLst/>
                <a:gdLst>
                  <a:gd name="T0" fmla="*/ 2124 w 2124"/>
                  <a:gd name="T1" fmla="*/ 73 h 398"/>
                  <a:gd name="T2" fmla="*/ 1017 w 2124"/>
                  <a:gd name="T3" fmla="*/ 120 h 398"/>
                  <a:gd name="T4" fmla="*/ 953 w 2124"/>
                  <a:gd name="T5" fmla="*/ 143 h 398"/>
                  <a:gd name="T6" fmla="*/ 0 w 2124"/>
                  <a:gd name="T7" fmla="*/ 398 h 398"/>
                  <a:gd name="T8" fmla="*/ 26 w 2124"/>
                  <a:gd name="T9" fmla="*/ 398 h 398"/>
                  <a:gd name="T10" fmla="*/ 955 w 2124"/>
                  <a:gd name="T11" fmla="*/ 146 h 398"/>
                  <a:gd name="T12" fmla="*/ 1019 w 2124"/>
                  <a:gd name="T13" fmla="*/ 123 h 398"/>
                  <a:gd name="T14" fmla="*/ 2124 w 2124"/>
                  <a:gd name="T15" fmla="*/ 77 h 398"/>
                  <a:gd name="T16" fmla="*/ 2124 w 2124"/>
                  <a:gd name="T17" fmla="*/ 7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4" h="398">
                    <a:moveTo>
                      <a:pt x="2124" y="73"/>
                    </a:moveTo>
                    <a:cubicBezTo>
                      <a:pt x="1780" y="0"/>
                      <a:pt x="1295" y="20"/>
                      <a:pt x="1017" y="120"/>
                    </a:cubicBezTo>
                    <a:cubicBezTo>
                      <a:pt x="995" y="127"/>
                      <a:pt x="974" y="135"/>
                      <a:pt x="953" y="143"/>
                    </a:cubicBezTo>
                    <a:cubicBezTo>
                      <a:pt x="636" y="257"/>
                      <a:pt x="426" y="333"/>
                      <a:pt x="0" y="398"/>
                    </a:cubicBezTo>
                    <a:cubicBezTo>
                      <a:pt x="26" y="398"/>
                      <a:pt x="26" y="398"/>
                      <a:pt x="26" y="398"/>
                    </a:cubicBezTo>
                    <a:cubicBezTo>
                      <a:pt x="435" y="334"/>
                      <a:pt x="643" y="259"/>
                      <a:pt x="955" y="146"/>
                    </a:cubicBezTo>
                    <a:cubicBezTo>
                      <a:pt x="975" y="139"/>
                      <a:pt x="997" y="131"/>
                      <a:pt x="1019" y="123"/>
                    </a:cubicBezTo>
                    <a:cubicBezTo>
                      <a:pt x="1296" y="24"/>
                      <a:pt x="1781" y="4"/>
                      <a:pt x="2124" y="77"/>
                    </a:cubicBezTo>
                    <a:lnTo>
                      <a:pt x="2124" y="73"/>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sp>
            <p:nvSpPr>
              <p:cNvPr id="24" name="Freeform 23"/>
              <p:cNvSpPr>
                <a:spLocks/>
              </p:cNvSpPr>
              <p:nvPr userDrawn="1"/>
            </p:nvSpPr>
            <p:spPr bwMode="auto">
              <a:xfrm>
                <a:off x="935037" y="3124200"/>
                <a:ext cx="7840663" cy="1387475"/>
              </a:xfrm>
              <a:custGeom>
                <a:avLst/>
                <a:gdLst>
                  <a:gd name="T0" fmla="*/ 2091 w 2091"/>
                  <a:gd name="T1" fmla="*/ 87 h 370"/>
                  <a:gd name="T2" fmla="*/ 1528 w 2091"/>
                  <a:gd name="T3" fmla="*/ 23 h 370"/>
                  <a:gd name="T4" fmla="*/ 991 w 2091"/>
                  <a:gd name="T5" fmla="*/ 104 h 370"/>
                  <a:gd name="T6" fmla="*/ 939 w 2091"/>
                  <a:gd name="T7" fmla="*/ 123 h 370"/>
                  <a:gd name="T8" fmla="*/ 0 w 2091"/>
                  <a:gd name="T9" fmla="*/ 370 h 370"/>
                  <a:gd name="T10" fmla="*/ 27 w 2091"/>
                  <a:gd name="T11" fmla="*/ 370 h 370"/>
                  <a:gd name="T12" fmla="*/ 940 w 2091"/>
                  <a:gd name="T13" fmla="*/ 127 h 370"/>
                  <a:gd name="T14" fmla="*/ 993 w 2091"/>
                  <a:gd name="T15" fmla="*/ 108 h 370"/>
                  <a:gd name="T16" fmla="*/ 2091 w 2091"/>
                  <a:gd name="T17" fmla="*/ 91 h 370"/>
                  <a:gd name="T18" fmla="*/ 2091 w 2091"/>
                  <a:gd name="T19" fmla="*/ 8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1" h="370">
                    <a:moveTo>
                      <a:pt x="2091" y="87"/>
                    </a:moveTo>
                    <a:cubicBezTo>
                      <a:pt x="1930" y="43"/>
                      <a:pt x="1730" y="20"/>
                      <a:pt x="1528" y="23"/>
                    </a:cubicBezTo>
                    <a:cubicBezTo>
                      <a:pt x="1322" y="25"/>
                      <a:pt x="1131" y="54"/>
                      <a:pt x="991" y="104"/>
                    </a:cubicBezTo>
                    <a:cubicBezTo>
                      <a:pt x="939" y="123"/>
                      <a:pt x="939" y="123"/>
                      <a:pt x="939" y="123"/>
                    </a:cubicBezTo>
                    <a:cubicBezTo>
                      <a:pt x="618" y="237"/>
                      <a:pt x="424" y="306"/>
                      <a:pt x="0" y="370"/>
                    </a:cubicBezTo>
                    <a:cubicBezTo>
                      <a:pt x="27" y="370"/>
                      <a:pt x="27" y="370"/>
                      <a:pt x="27" y="370"/>
                    </a:cubicBezTo>
                    <a:cubicBezTo>
                      <a:pt x="433" y="307"/>
                      <a:pt x="626" y="239"/>
                      <a:pt x="940" y="127"/>
                    </a:cubicBezTo>
                    <a:cubicBezTo>
                      <a:pt x="993" y="108"/>
                      <a:pt x="993" y="108"/>
                      <a:pt x="993" y="108"/>
                    </a:cubicBezTo>
                    <a:cubicBezTo>
                      <a:pt x="1276" y="7"/>
                      <a:pt x="1757" y="0"/>
                      <a:pt x="2091" y="91"/>
                    </a:cubicBezTo>
                    <a:lnTo>
                      <a:pt x="2091" y="87"/>
                    </a:lnTo>
                    <a:close/>
                  </a:path>
                </a:pathLst>
              </a:custGeom>
              <a:grpFill/>
              <a:ln>
                <a:noFill/>
              </a:ln>
            </p:spPr>
            <p:txBody>
              <a:bodyPr vert="horz" wrap="square" lIns="91440" tIns="45720" rIns="91440" bIns="45720" numCol="1" anchor="t" anchorCtr="0" compatLnSpc="1">
                <a:prstTxWarp prst="textNoShape">
                  <a:avLst/>
                </a:prstTxWarp>
              </a:bodyPr>
              <a:lstStyle/>
              <a:p>
                <a:endParaRPr lang="en-US" noProof="0"/>
              </a:p>
            </p:txBody>
          </p:sp>
        </p:grpSp>
      </p:grpSp>
      <p:sp>
        <p:nvSpPr>
          <p:cNvPr id="2" name="Title 1"/>
          <p:cNvSpPr>
            <a:spLocks noGrp="1"/>
          </p:cNvSpPr>
          <p:nvPr userDrawn="1">
            <p:ph type="ctrTitle" hasCustomPrompt="1"/>
          </p:nvPr>
        </p:nvSpPr>
        <p:spPr>
          <a:xfrm>
            <a:off x="723900" y="531689"/>
            <a:ext cx="6546268" cy="1354262"/>
          </a:xfrm>
          <a:prstGeom prst="rect">
            <a:avLst/>
          </a:prstGeom>
        </p:spPr>
        <p:txBody>
          <a:bodyPr lIns="0" tIns="22677" rIns="0" bIns="22677" anchor="b">
            <a:normAutofit/>
          </a:bodyPr>
          <a:lstStyle>
            <a:lvl1pPr algn="l">
              <a:defRPr sz="2000">
                <a:solidFill>
                  <a:srgbClr val="4D4D4D"/>
                </a:solidFill>
                <a:latin typeface="+mj-lt"/>
                <a:cs typeface="Calibri" panose="020B0604020202020204" pitchFamily="34" charset="0"/>
              </a:defRPr>
            </a:lvl1pPr>
          </a:lstStyle>
          <a:p>
            <a:r>
              <a:rPr lang="en-US" noProof="0"/>
              <a:t>Click to edit Master title style</a:t>
            </a:r>
          </a:p>
        </p:txBody>
      </p:sp>
      <p:sp>
        <p:nvSpPr>
          <p:cNvPr id="3" name="Subtitle 2"/>
          <p:cNvSpPr>
            <a:spLocks noGrp="1"/>
          </p:cNvSpPr>
          <p:nvPr userDrawn="1">
            <p:ph type="subTitle" idx="1" hasCustomPrompt="1"/>
          </p:nvPr>
        </p:nvSpPr>
        <p:spPr>
          <a:xfrm>
            <a:off x="723900" y="1947916"/>
            <a:ext cx="6544800" cy="1162229"/>
          </a:xfrm>
          <a:prstGeom prst="rect">
            <a:avLst/>
          </a:prstGeom>
        </p:spPr>
        <p:txBody>
          <a:bodyPr lIns="0" tIns="22677" rIns="0" bIns="22677">
            <a:normAutofit/>
          </a:bodyPr>
          <a:lstStyle>
            <a:lvl1pPr marL="0" indent="0" algn="l">
              <a:spcBef>
                <a:spcPts val="400"/>
              </a:spcBef>
              <a:buNone/>
              <a:defRPr sz="2800">
                <a:solidFill>
                  <a:srgbClr val="4D4D4D"/>
                </a:solidFill>
                <a:latin typeface="+mj-lt"/>
                <a:cs typeface="Calibri" panose="020B0604020202020204" pitchFamily="34" charset="0"/>
              </a:defRPr>
            </a:lvl1pPr>
            <a:lvl2pPr marL="408188" indent="0" algn="ctr">
              <a:buNone/>
              <a:defRPr>
                <a:solidFill>
                  <a:schemeClr val="tx1">
                    <a:tint val="75000"/>
                  </a:schemeClr>
                </a:solidFill>
              </a:defRPr>
            </a:lvl2pPr>
            <a:lvl3pPr marL="816376" indent="0" algn="ctr">
              <a:buNone/>
              <a:defRPr>
                <a:solidFill>
                  <a:schemeClr val="tx1">
                    <a:tint val="75000"/>
                  </a:schemeClr>
                </a:solidFill>
              </a:defRPr>
            </a:lvl3pPr>
            <a:lvl4pPr marL="1224564" indent="0" algn="ctr">
              <a:buNone/>
              <a:defRPr>
                <a:solidFill>
                  <a:schemeClr val="tx1">
                    <a:tint val="75000"/>
                  </a:schemeClr>
                </a:solidFill>
              </a:defRPr>
            </a:lvl4pPr>
            <a:lvl5pPr marL="1632753" indent="0" algn="ctr">
              <a:buNone/>
              <a:defRPr>
                <a:solidFill>
                  <a:schemeClr val="tx1">
                    <a:tint val="75000"/>
                  </a:schemeClr>
                </a:solidFill>
              </a:defRPr>
            </a:lvl5pPr>
            <a:lvl6pPr marL="2040941" indent="0" algn="ctr">
              <a:buNone/>
              <a:defRPr>
                <a:solidFill>
                  <a:schemeClr val="tx1">
                    <a:tint val="75000"/>
                  </a:schemeClr>
                </a:solidFill>
              </a:defRPr>
            </a:lvl6pPr>
            <a:lvl7pPr marL="2449129" indent="0" algn="ctr">
              <a:buNone/>
              <a:defRPr>
                <a:solidFill>
                  <a:schemeClr val="tx1">
                    <a:tint val="75000"/>
                  </a:schemeClr>
                </a:solidFill>
              </a:defRPr>
            </a:lvl7pPr>
            <a:lvl8pPr marL="2857317" indent="0" algn="ctr">
              <a:buNone/>
              <a:defRPr>
                <a:solidFill>
                  <a:schemeClr val="tx1">
                    <a:tint val="75000"/>
                  </a:schemeClr>
                </a:solidFill>
              </a:defRPr>
            </a:lvl8pPr>
            <a:lvl9pPr marL="3265505" indent="0" algn="ctr">
              <a:buNone/>
              <a:defRPr>
                <a:solidFill>
                  <a:schemeClr val="tx1">
                    <a:tint val="75000"/>
                  </a:schemeClr>
                </a:solidFill>
              </a:defRPr>
            </a:lvl9pPr>
          </a:lstStyle>
          <a:p>
            <a:r>
              <a:rPr lang="en-US" noProof="0"/>
              <a:t>Click to edit Master subtitle style</a:t>
            </a:r>
          </a:p>
        </p:txBody>
      </p:sp>
      <p:cxnSp>
        <p:nvCxnSpPr>
          <p:cNvPr id="279" name="Straight Connector 7"/>
          <p:cNvCxnSpPr/>
          <p:nvPr userDrawn="1"/>
        </p:nvCxnSpPr>
        <p:spPr>
          <a:xfrm>
            <a:off x="723900" y="1882544"/>
            <a:ext cx="653796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31" name="Foliennummernplatzhalter 30"/>
          <p:cNvSpPr>
            <a:spLocks noGrp="1"/>
          </p:cNvSpPr>
          <p:nvPr>
            <p:ph type="sldNum" sz="quarter" idx="11"/>
          </p:nvPr>
        </p:nvSpPr>
        <p:spPr/>
        <p:txBody>
          <a:bodyPr/>
          <a:lstStyle/>
          <a:p>
            <a:fld id="{90223409-09FC-4660-A923-5454ABA2BCF5}" type="slidenum">
              <a:rPr lang="en-US" noProof="0" smtClean="0"/>
              <a:pPr/>
              <a:t>‹#›</a:t>
            </a:fld>
            <a:endParaRPr lang="en-US" noProof="0"/>
          </a:p>
        </p:txBody>
      </p:sp>
      <p:sp>
        <p:nvSpPr>
          <p:cNvPr id="35" name="Fußzeilenplatzhalter 3"/>
          <p:cNvSpPr>
            <a:spLocks noGrp="1"/>
          </p:cNvSpPr>
          <p:nvPr>
            <p:ph type="ftr" sz="quarter" idx="10"/>
          </p:nvPr>
        </p:nvSpPr>
        <p:spPr>
          <a:xfrm>
            <a:off x="723900" y="3764451"/>
            <a:ext cx="3448957" cy="273844"/>
          </a:xfrm>
          <a:prstGeom prst="rect">
            <a:avLst/>
          </a:prstGeom>
        </p:spPr>
        <p:txBody>
          <a:bodyPr/>
          <a:lstStyle>
            <a:lvl1pPr>
              <a:defRPr sz="1200"/>
            </a:lvl1pPr>
          </a:lstStyle>
          <a:p>
            <a:pPr algn="l"/>
            <a:r>
              <a:rPr lang="en-US" noProof="0"/>
              <a:t>internal / external/ confidential </a:t>
            </a:r>
          </a:p>
        </p:txBody>
      </p:sp>
      <p:pic>
        <p:nvPicPr>
          <p:cNvPr id="36" name="Picture 16" descr="C:\Users\DALLA2\AppData\Local\Temp\PKE5E3.tmp\Celanese new logo_color 4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26611" y="283168"/>
            <a:ext cx="1530489" cy="4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91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mple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8" name="Inhaltsplatzhalter 7"/>
          <p:cNvSpPr>
            <a:spLocks noGrp="1"/>
          </p:cNvSpPr>
          <p:nvPr>
            <p:ph sz="quarter" idx="13" hasCustomPrompt="1"/>
          </p:nvPr>
        </p:nvSpPr>
        <p:spPr>
          <a:xfrm>
            <a:off x="381000" y="895350"/>
            <a:ext cx="8382000" cy="3810000"/>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cxnSp>
        <p:nvCxnSpPr>
          <p:cNvPr id="7" name="Straight Connector 6"/>
          <p:cNvCxnSpPr/>
          <p:nvPr userDrawn="1"/>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14"/>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5"/>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293520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8" name="Inhaltsplatzhalter 7"/>
          <p:cNvSpPr>
            <a:spLocks noGrp="1"/>
          </p:cNvSpPr>
          <p:nvPr>
            <p:ph sz="quarter" idx="13" hasCustomPrompt="1"/>
          </p:nvPr>
        </p:nvSpPr>
        <p:spPr>
          <a:xfrm>
            <a:off x="380999" y="895350"/>
            <a:ext cx="4104000" cy="3810000"/>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Inhaltsplatzhalter 6"/>
          <p:cNvSpPr>
            <a:spLocks noGrp="1"/>
          </p:cNvSpPr>
          <p:nvPr>
            <p:ph sz="quarter" idx="14" hasCustomPrompt="1"/>
          </p:nvPr>
        </p:nvSpPr>
        <p:spPr>
          <a:xfrm>
            <a:off x="4659000" y="895351"/>
            <a:ext cx="4104000" cy="3809700"/>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3" name="Fußzeilenplatzhalter 2"/>
          <p:cNvSpPr>
            <a:spLocks noGrp="1"/>
          </p:cNvSpPr>
          <p:nvPr>
            <p:ph type="ftr" sz="quarter" idx="15"/>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6"/>
          </p:nvPr>
        </p:nvSpPr>
        <p:spPr/>
        <p:txBody>
          <a:bodyPr/>
          <a:lstStyle/>
          <a:p>
            <a:fld id="{90223409-09FC-4660-A923-5454ABA2BCF5}" type="slidenum">
              <a:rPr lang="en-US" noProof="0" smtClean="0"/>
              <a:pPr/>
              <a:t>‹#›</a:t>
            </a:fld>
            <a:endParaRPr lang="en-US" noProof="0"/>
          </a:p>
        </p:txBody>
      </p:sp>
      <p:cxnSp>
        <p:nvCxnSpPr>
          <p:cNvPr id="10" name="Straight Connector 6">
            <a:extLst>
              <a:ext uri="{FF2B5EF4-FFF2-40B4-BE49-F238E27FC236}">
                <a16:creationId xmlns:a16="http://schemas.microsoft.com/office/drawing/2014/main" id="{DB89DCF0-1DAD-40CC-89DA-96E5D9101774}"/>
              </a:ext>
            </a:extLst>
          </p:cNvPr>
          <p:cNvCxnSpPr/>
          <p:nvPr userDrawn="1"/>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41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mple slide with sub headline">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81000" y="895351"/>
            <a:ext cx="8382000" cy="421141"/>
          </a:xfrm>
          <a:prstGeom prst="rect">
            <a:avLst/>
          </a:prstGeom>
        </p:spPr>
        <p:txBody>
          <a:bodyPr lIns="0" tIns="0" rIns="0" bIns="0" anchor="ctr">
            <a:normAutofit/>
          </a:bodyPr>
          <a:lstStyle>
            <a:lvl1pPr marL="0" indent="0">
              <a:spcBef>
                <a:spcPts val="0"/>
              </a:spcBef>
              <a:buNone/>
              <a:defRPr sz="1800" b="0">
                <a:solidFill>
                  <a:schemeClr val="tx2"/>
                </a:solidFill>
                <a:latin typeface="Calibri" panose="020B0604030504040204" pitchFamily="34" charset="0"/>
                <a:ea typeface="Calibri" panose="020B0604030504040204" pitchFamily="34" charset="0"/>
                <a:cs typeface="Calibri" panose="020B0604030504040204" pitchFamily="34" charset="0"/>
              </a:defRPr>
            </a:lvl1pPr>
            <a:lvl2pPr marL="408188" indent="0">
              <a:buNone/>
              <a:defRPr sz="1800" b="1"/>
            </a:lvl2pPr>
            <a:lvl3pPr marL="816376" indent="0">
              <a:buNone/>
              <a:defRPr sz="1600" b="1"/>
            </a:lvl3pPr>
            <a:lvl4pPr marL="1224564" indent="0">
              <a:buNone/>
              <a:defRPr sz="1400" b="1"/>
            </a:lvl4pPr>
            <a:lvl5pPr marL="1632753" indent="0">
              <a:buNone/>
              <a:defRPr sz="1400" b="1"/>
            </a:lvl5pPr>
            <a:lvl6pPr marL="2040941" indent="0">
              <a:buNone/>
              <a:defRPr sz="1400" b="1"/>
            </a:lvl6pPr>
            <a:lvl7pPr marL="2449129" indent="0">
              <a:buNone/>
              <a:defRPr sz="1400" b="1"/>
            </a:lvl7pPr>
            <a:lvl8pPr marL="2857317" indent="0">
              <a:buNone/>
              <a:defRPr sz="1400" b="1"/>
            </a:lvl8pPr>
            <a:lvl9pPr marL="3265505" indent="0">
              <a:buNone/>
              <a:defRPr sz="1400" b="1"/>
            </a:lvl9pPr>
          </a:lstStyle>
          <a:p>
            <a:pPr lvl="0"/>
            <a:r>
              <a:rPr lang="en-US" noProof="0"/>
              <a:t>Textmasterformat bearbeiten</a:t>
            </a:r>
          </a:p>
        </p:txBody>
      </p:sp>
      <p:sp>
        <p:nvSpPr>
          <p:cNvPr id="4" name="Titel 3"/>
          <p:cNvSpPr>
            <a:spLocks noGrp="1"/>
          </p:cNvSpPr>
          <p:nvPr>
            <p:ph type="title"/>
          </p:nvPr>
        </p:nvSpPr>
        <p:spPr/>
        <p:txBody>
          <a:bodyPr/>
          <a:lstStyle/>
          <a:p>
            <a:r>
              <a:rPr lang="en-US" noProof="0"/>
              <a:t>Click to edit Master title style</a:t>
            </a:r>
          </a:p>
        </p:txBody>
      </p:sp>
      <p:sp>
        <p:nvSpPr>
          <p:cNvPr id="6" name="Inhaltsplatzhalter 5"/>
          <p:cNvSpPr>
            <a:spLocks noGrp="1"/>
          </p:cNvSpPr>
          <p:nvPr>
            <p:ph sz="quarter" idx="13" hasCustomPrompt="1"/>
          </p:nvPr>
        </p:nvSpPr>
        <p:spPr>
          <a:xfrm>
            <a:off x="381000" y="1352550"/>
            <a:ext cx="8382000" cy="3352800"/>
          </a:xfrm>
        </p:spPr>
        <p:txBody>
          <a:bodyPr>
            <a:normAutofit/>
          </a:bodyPr>
          <a:lstStyle>
            <a:lvl1pPr>
              <a:buSzPct val="80000"/>
              <a:defRPr sz="1800"/>
            </a:lvl1pPr>
            <a:lvl2pPr>
              <a:defRPr sz="1600"/>
            </a:lvl2pPr>
            <a:lvl3pPr>
              <a:defRPr sz="1600"/>
            </a:lvl3pPr>
            <a:lvl4pPr>
              <a:defRPr sz="1200"/>
            </a:lvl4pPr>
            <a:lvl5pPr>
              <a:defRPr sz="1200"/>
            </a:lvl5p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cxnSp>
        <p:nvCxnSpPr>
          <p:cNvPr id="12" name="Straight Connector 6"/>
          <p:cNvCxnSpPr/>
          <p:nvPr/>
        </p:nvCxnSpPr>
        <p:spPr>
          <a:xfrm>
            <a:off x="381000" y="774849"/>
            <a:ext cx="838200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7" name="Fußzeilenplatzhalter 6"/>
          <p:cNvSpPr>
            <a:spLocks noGrp="1"/>
          </p:cNvSpPr>
          <p:nvPr>
            <p:ph type="ftr" sz="quarter" idx="14"/>
          </p:nvPr>
        </p:nvSpPr>
        <p:spPr>
          <a:xfrm>
            <a:off x="390526" y="4767264"/>
            <a:ext cx="2367189" cy="273844"/>
          </a:xfrm>
          <a:prstGeom prst="rect">
            <a:avLst/>
          </a:prstGeom>
        </p:spPr>
        <p:txBody>
          <a:bodyPr/>
          <a:lstStyle/>
          <a:p>
            <a:pPr algn="l"/>
            <a:r>
              <a:rPr lang="en-US" noProof="0"/>
              <a:t>internal / external/ confidential </a:t>
            </a:r>
          </a:p>
        </p:txBody>
      </p:sp>
      <p:sp>
        <p:nvSpPr>
          <p:cNvPr id="8" name="Foliennummernplatzhalter 7"/>
          <p:cNvSpPr>
            <a:spLocks noGrp="1"/>
          </p:cNvSpPr>
          <p:nvPr>
            <p:ph type="sldNum" sz="quarter" idx="15"/>
          </p:nvPr>
        </p:nvSpPr>
        <p:spPr/>
        <p:txBody>
          <a:bodyPr/>
          <a:lstStyle/>
          <a:p>
            <a:fld id="{90223409-09FC-4660-A923-5454ABA2BCF5}" type="slidenum">
              <a:rPr lang="en-US" noProof="0" smtClean="0"/>
              <a:pPr/>
              <a:t>‹#›</a:t>
            </a:fld>
            <a:endParaRPr lang="en-US" noProof="0"/>
          </a:p>
        </p:txBody>
      </p:sp>
      <p:cxnSp>
        <p:nvCxnSpPr>
          <p:cNvPr id="9" name="Straight Connector 6">
            <a:extLst>
              <a:ext uri="{FF2B5EF4-FFF2-40B4-BE49-F238E27FC236}">
                <a16:creationId xmlns:a16="http://schemas.microsoft.com/office/drawing/2014/main" id="{DD3DCC82-017F-4612-8153-31DEEF320A71}"/>
              </a:ext>
            </a:extLst>
          </p:cNvPr>
          <p:cNvCxnSpPr/>
          <p:nvPr userDrawn="1"/>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31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with call 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8" name="Inhaltsplatzhalter 7"/>
          <p:cNvSpPr>
            <a:spLocks noGrp="1"/>
          </p:cNvSpPr>
          <p:nvPr>
            <p:ph sz="quarter" idx="13" hasCustomPrompt="1"/>
          </p:nvPr>
        </p:nvSpPr>
        <p:spPr>
          <a:xfrm>
            <a:off x="381000" y="895351"/>
            <a:ext cx="8382000" cy="3369884"/>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889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6" name="Fußzeilenplatzhalter 5"/>
          <p:cNvSpPr>
            <a:spLocks noGrp="1"/>
          </p:cNvSpPr>
          <p:nvPr>
            <p:ph type="ftr" sz="quarter" idx="15"/>
          </p:nvPr>
        </p:nvSpPr>
        <p:spPr>
          <a:xfrm>
            <a:off x="390526" y="4767264"/>
            <a:ext cx="2367189" cy="273844"/>
          </a:xfrm>
          <a:prstGeom prst="rect">
            <a:avLst/>
          </a:prstGeom>
        </p:spPr>
        <p:txBody>
          <a:bodyPr/>
          <a:lstStyle/>
          <a:p>
            <a:pPr algn="l"/>
            <a:r>
              <a:rPr lang="en-US" noProof="0" dirty="0"/>
              <a:t>internal / external/ confidential </a:t>
            </a:r>
          </a:p>
        </p:txBody>
      </p:sp>
      <p:sp>
        <p:nvSpPr>
          <p:cNvPr id="9" name="Foliennummernplatzhalter 8"/>
          <p:cNvSpPr>
            <a:spLocks noGrp="1"/>
          </p:cNvSpPr>
          <p:nvPr>
            <p:ph type="sldNum" sz="quarter" idx="16"/>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136481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head with call 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8" name="Inhaltsplatzhalter 7"/>
          <p:cNvSpPr>
            <a:spLocks noGrp="1"/>
          </p:cNvSpPr>
          <p:nvPr>
            <p:ph sz="quarter" idx="13" hasCustomPrompt="1"/>
          </p:nvPr>
        </p:nvSpPr>
        <p:spPr>
          <a:xfrm>
            <a:off x="381000" y="1363663"/>
            <a:ext cx="8382000" cy="2901571"/>
          </a:xfrm>
        </p:spPr>
        <p:txBody>
          <a:bodyPr>
            <a:normAutofit/>
          </a:bodyPr>
          <a:lstStyle>
            <a:lvl1pPr>
              <a:buSzPct val="80000"/>
              <a:defRPr sz="1600"/>
            </a:lvl1pPr>
            <a:lvl2pPr>
              <a:defRPr sz="1400"/>
            </a:lvl2pPr>
            <a:lvl3pPr>
              <a:defRPr sz="1400"/>
            </a:lvl3pPr>
            <a:lvl4pPr>
              <a:defRPr sz="1100"/>
            </a:lvl4pPr>
            <a:lvl5pPr>
              <a:defRPr sz="1100"/>
            </a:lvl5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1016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9" name="Textplatzhalter 8"/>
          <p:cNvSpPr>
            <a:spLocks noGrp="1"/>
          </p:cNvSpPr>
          <p:nvPr>
            <p:ph type="body" sz="quarter" idx="15" hasCustomPrompt="1"/>
          </p:nvPr>
        </p:nvSpPr>
        <p:spPr>
          <a:xfrm>
            <a:off x="381000" y="892175"/>
            <a:ext cx="8382000" cy="438150"/>
          </a:xfrm>
        </p:spPr>
        <p:txBody>
          <a:bodyPr anchor="ctr">
            <a:normAutofit/>
          </a:bodyPr>
          <a:lstStyle>
            <a:lvl1pPr marL="0" indent="0">
              <a:buNone/>
              <a:defRPr sz="1600" b="0">
                <a:solidFill>
                  <a:schemeClr val="tx2"/>
                </a:solidFill>
                <a:latin typeface="Calibri" panose="020B0604030504040204" pitchFamily="34" charset="0"/>
                <a:ea typeface="Calibri" panose="020B0604030504040204" pitchFamily="34" charset="0"/>
                <a:cs typeface="Calibri" panose="020B0604030504040204" pitchFamily="34" charset="0"/>
              </a:defRPr>
            </a:lvl1pPr>
          </a:lstStyle>
          <a:p>
            <a:pPr lvl="0"/>
            <a:r>
              <a:rPr lang="en-US" noProof="0"/>
              <a:t>Textmasterformat bearbeiten</a:t>
            </a:r>
          </a:p>
        </p:txBody>
      </p:sp>
      <p:sp>
        <p:nvSpPr>
          <p:cNvPr id="3" name="Fußzeilenplatzhalter 2"/>
          <p:cNvSpPr>
            <a:spLocks noGrp="1"/>
          </p:cNvSpPr>
          <p:nvPr>
            <p:ph type="ftr" sz="quarter" idx="16"/>
          </p:nvPr>
        </p:nvSpPr>
        <p:spPr>
          <a:xfrm>
            <a:off x="390526" y="4767264"/>
            <a:ext cx="2367189" cy="273844"/>
          </a:xfrm>
          <a:prstGeom prst="rect">
            <a:avLst/>
          </a:prstGeom>
        </p:spPr>
        <p:txBody>
          <a:bodyPr/>
          <a:lstStyle/>
          <a:p>
            <a:pPr algn="l"/>
            <a:r>
              <a:rPr lang="en-US" noProof="0"/>
              <a:t>internal / external/ confidential </a:t>
            </a:r>
          </a:p>
        </p:txBody>
      </p:sp>
      <p:sp>
        <p:nvSpPr>
          <p:cNvPr id="4" name="Foliennummernplatzhalter 3"/>
          <p:cNvSpPr>
            <a:spLocks noGrp="1"/>
          </p:cNvSpPr>
          <p:nvPr>
            <p:ph type="sldNum" sz="quarter" idx="17"/>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215392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with call 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8" name="Inhaltsplatzhalter 7"/>
          <p:cNvSpPr>
            <a:spLocks noGrp="1"/>
          </p:cNvSpPr>
          <p:nvPr>
            <p:ph sz="quarter" idx="13" hasCustomPrompt="1"/>
          </p:nvPr>
        </p:nvSpPr>
        <p:spPr>
          <a:xfrm>
            <a:off x="381000" y="895351"/>
            <a:ext cx="4104000" cy="3369884"/>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Textplatzhalter 4"/>
          <p:cNvSpPr>
            <a:spLocks noGrp="1"/>
          </p:cNvSpPr>
          <p:nvPr>
            <p:ph type="body" sz="quarter" idx="14" hasCustomPrompt="1"/>
          </p:nvPr>
        </p:nvSpPr>
        <p:spPr>
          <a:xfrm>
            <a:off x="390526" y="4375782"/>
            <a:ext cx="8372475" cy="329568"/>
          </a:xfrm>
          <a:prstGeom prst="roundRect">
            <a:avLst/>
          </a:prstGeom>
          <a:solidFill>
            <a:schemeClr val="bg1">
              <a:lumMod val="95000"/>
            </a:schemeClr>
          </a:solidFill>
          <a:ln w="12700" algn="ctr">
            <a:noFill/>
            <a:round/>
            <a:headEnd/>
            <a:tailEnd/>
          </a:ln>
          <a:effectLst>
            <a:outerShdw blurRad="88900" algn="ctr" rotWithShape="0">
              <a:prstClr val="black">
                <a:alpha val="40000"/>
              </a:prstClr>
            </a:outerShdw>
          </a:effectLst>
        </p:spPr>
        <p:txBody>
          <a:bodyPr wrap="square" lIns="81638" tIns="40819" rIns="81638" bIns="40819" anchor="b" anchorCtr="0">
            <a:spAutoFit/>
          </a:bodyPr>
          <a:lstStyle>
            <a:lvl1pPr marL="0" indent="0" algn="ctr">
              <a:buNone/>
              <a:defRPr lang="de-DE" sz="1400" b="1" dirty="0">
                <a:solidFill>
                  <a:srgbClr val="F05500"/>
                </a:solidFill>
                <a:latin typeface="Calibri" panose="020B0604030504040204" pitchFamily="34" charset="0"/>
                <a:ea typeface="Calibri" panose="020B0604030504040204" pitchFamily="34" charset="0"/>
                <a:cs typeface="Calibri" panose="020B0604030504040204" pitchFamily="34" charset="0"/>
              </a:defRPr>
            </a:lvl1pPr>
          </a:lstStyle>
          <a:p>
            <a:pPr marL="0" lvl="0"/>
            <a:r>
              <a:rPr lang="en-US" noProof="0"/>
              <a:t>Textmasterformat bearbeiten</a:t>
            </a:r>
          </a:p>
        </p:txBody>
      </p:sp>
      <p:sp>
        <p:nvSpPr>
          <p:cNvPr id="9" name="Inhaltsplatzhalter 8"/>
          <p:cNvSpPr>
            <a:spLocks noGrp="1"/>
          </p:cNvSpPr>
          <p:nvPr>
            <p:ph sz="quarter" idx="15" hasCustomPrompt="1"/>
          </p:nvPr>
        </p:nvSpPr>
        <p:spPr>
          <a:xfrm>
            <a:off x="4659000" y="892175"/>
            <a:ext cx="4104000" cy="3373438"/>
          </a:xfrm>
        </p:spPr>
        <p:txBody>
          <a:bodyPr/>
          <a:lstStyle>
            <a:lvl1pPr>
              <a:buSzPct val="80000"/>
              <a:defRPr/>
            </a:lvl1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5" name="Fußzeilenplatzhalter 4">
            <a:extLst>
              <a:ext uri="{FF2B5EF4-FFF2-40B4-BE49-F238E27FC236}">
                <a16:creationId xmlns:a16="http://schemas.microsoft.com/office/drawing/2014/main" id="{BE2CFA7F-A3C8-4FC4-B265-92F612186260}"/>
              </a:ext>
            </a:extLst>
          </p:cNvPr>
          <p:cNvSpPr>
            <a:spLocks noGrp="1"/>
          </p:cNvSpPr>
          <p:nvPr>
            <p:ph type="ftr" sz="quarter" idx="16"/>
          </p:nvPr>
        </p:nvSpPr>
        <p:spPr>
          <a:xfrm>
            <a:off x="390526" y="4767264"/>
            <a:ext cx="2367189" cy="273844"/>
          </a:xfrm>
          <a:prstGeom prst="rect">
            <a:avLst/>
          </a:prstGeom>
        </p:spPr>
        <p:txBody>
          <a:bodyPr/>
          <a:lstStyle/>
          <a:p>
            <a:pPr algn="l"/>
            <a:r>
              <a:rPr lang="en-US" dirty="0"/>
              <a:t>internal / external/ confidential </a:t>
            </a:r>
          </a:p>
        </p:txBody>
      </p:sp>
      <p:sp>
        <p:nvSpPr>
          <p:cNvPr id="6" name="Foliennummernplatzhalter 5">
            <a:extLst>
              <a:ext uri="{FF2B5EF4-FFF2-40B4-BE49-F238E27FC236}">
                <a16:creationId xmlns:a16="http://schemas.microsoft.com/office/drawing/2014/main" id="{33C941D0-5C68-4A40-9743-4FC0C60EBECB}"/>
              </a:ext>
            </a:extLst>
          </p:cNvPr>
          <p:cNvSpPr>
            <a:spLocks noGrp="1"/>
          </p:cNvSpPr>
          <p:nvPr>
            <p:ph type="sldNum" sz="quarter" idx="17"/>
          </p:nvPr>
        </p:nvSpPr>
        <p:spPr/>
        <p:txBody>
          <a:bodyPr/>
          <a:lstStyle/>
          <a:p>
            <a:fld id="{90223409-09FC-4660-A923-5454ABA2BCF5}" type="slidenum">
              <a:rPr lang="en-US" noProof="0" smtClean="0"/>
              <a:pPr/>
              <a:t>‹#›</a:t>
            </a:fld>
            <a:endParaRPr lang="en-US" noProof="0"/>
          </a:p>
        </p:txBody>
      </p:sp>
    </p:spTree>
    <p:extLst>
      <p:ext uri="{BB962C8B-B14F-4D97-AF65-F5344CB8AC3E}">
        <p14:creationId xmlns:p14="http://schemas.microsoft.com/office/powerpoint/2010/main" val="331976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with sub-hea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8" name="Inhaltsplatzhalter 7"/>
          <p:cNvSpPr>
            <a:spLocks noGrp="1"/>
          </p:cNvSpPr>
          <p:nvPr>
            <p:ph sz="quarter" idx="13" hasCustomPrompt="1"/>
          </p:nvPr>
        </p:nvSpPr>
        <p:spPr>
          <a:xfrm>
            <a:off x="381000" y="1362494"/>
            <a:ext cx="4104000" cy="3342855"/>
          </a:xfrm>
        </p:spPr>
        <p:txBody>
          <a:bodyPr>
            <a:normAutofit/>
          </a:bodyPr>
          <a:lstStyle>
            <a:lvl1pPr>
              <a:buSzPct val="80000"/>
              <a:defRPr sz="1600"/>
            </a:lvl1pPr>
            <a:lvl2pPr>
              <a:defRPr sz="1400"/>
            </a:lvl2pPr>
            <a:lvl3pPr>
              <a:defRPr sz="1400"/>
            </a:lvl3pPr>
            <a:lvl4pPr>
              <a:defRPr sz="1100"/>
            </a:lvl4pPr>
            <a:lvl5pPr>
              <a:defRPr sz="1100"/>
            </a:lvl5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 name="Inhaltsplatzhalter 6"/>
          <p:cNvSpPr>
            <a:spLocks noGrp="1"/>
          </p:cNvSpPr>
          <p:nvPr>
            <p:ph sz="quarter" idx="14" hasCustomPrompt="1"/>
          </p:nvPr>
        </p:nvSpPr>
        <p:spPr>
          <a:xfrm>
            <a:off x="4659000" y="1363663"/>
            <a:ext cx="4104000" cy="3344400"/>
          </a:xfrm>
        </p:spPr>
        <p:txBody>
          <a:bodyPr>
            <a:normAutofit/>
          </a:bodyPr>
          <a:lstStyle>
            <a:lvl1pPr>
              <a:buSzPct val="80000"/>
              <a:defRPr sz="1600"/>
            </a:lvl1pPr>
            <a:lvl2pPr>
              <a:defRPr sz="1400"/>
            </a:lvl2pPr>
            <a:lvl3pPr>
              <a:defRPr sz="1400"/>
            </a:lvl3pPr>
            <a:lvl4pPr>
              <a:defRPr sz="1100"/>
            </a:lvl4pPr>
            <a:lvl5pPr>
              <a:defRPr sz="1100"/>
            </a:lvl5p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9" name="Textplatzhalter 8"/>
          <p:cNvSpPr>
            <a:spLocks noGrp="1"/>
          </p:cNvSpPr>
          <p:nvPr>
            <p:ph type="body" sz="quarter" idx="15" hasCustomPrompt="1"/>
          </p:nvPr>
        </p:nvSpPr>
        <p:spPr>
          <a:xfrm>
            <a:off x="381000" y="892175"/>
            <a:ext cx="4104000" cy="438150"/>
          </a:xfrm>
        </p:spPr>
        <p:txBody>
          <a:bodyPr anchor="ctr">
            <a:normAutofit/>
          </a:bodyPr>
          <a:lstStyle>
            <a:lvl1pPr marL="0" indent="0">
              <a:buNone/>
              <a:defRPr sz="1600" b="0">
                <a:solidFill>
                  <a:schemeClr val="tx2"/>
                </a:solidFill>
                <a:latin typeface="Calibri" panose="020B0604030504040204" pitchFamily="34" charset="0"/>
                <a:ea typeface="Calibri" panose="020B0604030504040204" pitchFamily="34" charset="0"/>
                <a:cs typeface="Calibri" panose="020B0604030504040204" pitchFamily="34" charset="0"/>
              </a:defRPr>
            </a:lvl1pPr>
          </a:lstStyle>
          <a:p>
            <a:pPr lvl="0"/>
            <a:r>
              <a:rPr lang="en-US" noProof="0" dirty="0" err="1"/>
              <a:t>Textmasterformat</a:t>
            </a:r>
            <a:r>
              <a:rPr lang="en-US" noProof="0" dirty="0"/>
              <a:t> </a:t>
            </a:r>
            <a:r>
              <a:rPr lang="en-US" noProof="0" dirty="0" err="1"/>
              <a:t>bearbeiten</a:t>
            </a:r>
            <a:endParaRPr lang="en-US" noProof="0" dirty="0"/>
          </a:p>
        </p:txBody>
      </p:sp>
      <p:sp>
        <p:nvSpPr>
          <p:cNvPr id="11" name="Textplatzhalter 10"/>
          <p:cNvSpPr>
            <a:spLocks noGrp="1"/>
          </p:cNvSpPr>
          <p:nvPr>
            <p:ph type="body" sz="quarter" idx="16" hasCustomPrompt="1"/>
          </p:nvPr>
        </p:nvSpPr>
        <p:spPr>
          <a:xfrm>
            <a:off x="4659000" y="892175"/>
            <a:ext cx="4104000" cy="438150"/>
          </a:xfrm>
        </p:spPr>
        <p:txBody>
          <a:bodyPr anchor="ctr">
            <a:normAutofit/>
          </a:bodyPr>
          <a:lstStyle>
            <a:lvl1pPr marL="0" indent="0">
              <a:buNone/>
              <a:defRPr sz="1600" b="0">
                <a:solidFill>
                  <a:schemeClr val="tx2"/>
                </a:solidFill>
                <a:latin typeface="Calibri" panose="020B0604030504040204" pitchFamily="34" charset="0"/>
                <a:ea typeface="Calibri" panose="020B0604030504040204" pitchFamily="34" charset="0"/>
                <a:cs typeface="Calibri" panose="020B0604030504040204" pitchFamily="34" charset="0"/>
              </a:defRPr>
            </a:lvl1pPr>
          </a:lstStyle>
          <a:p>
            <a:pPr lvl="0"/>
            <a:r>
              <a:rPr lang="en-US" noProof="0" dirty="0" err="1"/>
              <a:t>Textmasterformat</a:t>
            </a:r>
            <a:r>
              <a:rPr lang="en-US" noProof="0" dirty="0"/>
              <a:t> </a:t>
            </a:r>
            <a:r>
              <a:rPr lang="en-US" noProof="0" dirty="0" err="1"/>
              <a:t>bearbeiten</a:t>
            </a:r>
            <a:endParaRPr lang="en-US" noProof="0" dirty="0"/>
          </a:p>
        </p:txBody>
      </p:sp>
      <p:sp>
        <p:nvSpPr>
          <p:cNvPr id="5" name="Fußzeilenplatzhalter 4"/>
          <p:cNvSpPr>
            <a:spLocks noGrp="1"/>
          </p:cNvSpPr>
          <p:nvPr>
            <p:ph type="ftr" sz="quarter" idx="17"/>
          </p:nvPr>
        </p:nvSpPr>
        <p:spPr>
          <a:xfrm>
            <a:off x="390526" y="4767264"/>
            <a:ext cx="2367189" cy="273844"/>
          </a:xfrm>
          <a:prstGeom prst="rect">
            <a:avLst/>
          </a:prstGeom>
        </p:spPr>
        <p:txBody>
          <a:bodyPr/>
          <a:lstStyle/>
          <a:p>
            <a:pPr algn="l"/>
            <a:r>
              <a:rPr lang="en-US" noProof="0"/>
              <a:t>internal / external/ confidential </a:t>
            </a:r>
          </a:p>
        </p:txBody>
      </p:sp>
      <p:sp>
        <p:nvSpPr>
          <p:cNvPr id="14" name="Foliennummernplatzhalter 13"/>
          <p:cNvSpPr>
            <a:spLocks noGrp="1"/>
          </p:cNvSpPr>
          <p:nvPr>
            <p:ph type="sldNum" sz="quarter" idx="18"/>
          </p:nvPr>
        </p:nvSpPr>
        <p:spPr/>
        <p:txBody>
          <a:bodyPr/>
          <a:lstStyle/>
          <a:p>
            <a:fld id="{90223409-09FC-4660-A923-5454ABA2BCF5}" type="slidenum">
              <a:rPr lang="en-US" noProof="0" smtClean="0"/>
              <a:pPr/>
              <a:t>‹#›</a:t>
            </a:fld>
            <a:endParaRPr lang="en-US" noProof="0"/>
          </a:p>
        </p:txBody>
      </p:sp>
      <p:cxnSp>
        <p:nvCxnSpPr>
          <p:cNvPr id="12" name="Straight Connector 6">
            <a:extLst>
              <a:ext uri="{FF2B5EF4-FFF2-40B4-BE49-F238E27FC236}">
                <a16:creationId xmlns:a16="http://schemas.microsoft.com/office/drawing/2014/main" id="{B4378283-213C-4425-8843-CBB1E1FDAFB7}"/>
              </a:ext>
            </a:extLst>
          </p:cNvPr>
          <p:cNvCxnSpPr/>
          <p:nvPr userDrawn="1"/>
        </p:nvCxnSpPr>
        <p:spPr>
          <a:xfrm>
            <a:off x="381600" y="4738683"/>
            <a:ext cx="83820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40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5"/>
            </p:custDataLst>
            <p:extLst>
              <p:ext uri="{D42A27DB-BD31-4B8C-83A1-F6EECF244321}">
                <p14:modId xmlns:p14="http://schemas.microsoft.com/office/powerpoint/2010/main" val="2031171057"/>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45150" name="think-cell Folie" r:id="rId16" imgW="270" imgH="270" progId="TCLayout.ActiveDocument.1">
                  <p:embed/>
                </p:oleObj>
              </mc:Choice>
              <mc:Fallback>
                <p:oleObj name="think-cell Folie" r:id="rId16" imgW="270" imgH="270" progId="TCLayout.ActiveDocument.1">
                  <p:embed/>
                  <p:pic>
                    <p:nvPicPr>
                      <p:cNvPr id="0" name=""/>
                      <p:cNvPicPr/>
                      <p:nvPr/>
                    </p:nvPicPr>
                    <p:blipFill>
                      <a:blip r:embed="rId17"/>
                      <a:stretch>
                        <a:fillRect/>
                      </a:stretch>
                    </p:blipFill>
                    <p:spPr>
                      <a:xfrm>
                        <a:off x="1589" y="1192"/>
                        <a:ext cx="1587" cy="1190"/>
                      </a:xfrm>
                      <a:prstGeom prst="rect">
                        <a:avLst/>
                      </a:prstGeom>
                    </p:spPr>
                  </p:pic>
                </p:oleObj>
              </mc:Fallback>
            </mc:AlternateContent>
          </a:graphicData>
        </a:graphic>
      </p:graphicFrame>
      <p:sp>
        <p:nvSpPr>
          <p:cNvPr id="17" name="Slide Number Placeholder 5"/>
          <p:cNvSpPr>
            <a:spLocks noGrp="1"/>
          </p:cNvSpPr>
          <p:nvPr>
            <p:ph type="sldNum" sz="quarter" idx="4"/>
          </p:nvPr>
        </p:nvSpPr>
        <p:spPr>
          <a:xfrm>
            <a:off x="8305800" y="4767264"/>
            <a:ext cx="457200" cy="273844"/>
          </a:xfrm>
          <a:prstGeom prst="rect">
            <a:avLst/>
          </a:prstGeom>
        </p:spPr>
        <p:txBody>
          <a:bodyPr vert="horz" lIns="0" tIns="0" rIns="0" bIns="0" rtlCol="0" anchor="ctr"/>
          <a:lstStyle>
            <a:lvl1pPr algn="r">
              <a:defRPr sz="1000">
                <a:solidFill>
                  <a:srgbClr val="4D4D4D"/>
                </a:solidFill>
                <a:latin typeface="+mn-lt"/>
                <a:cs typeface="Calibri" panose="020B0604020202020204" pitchFamily="34" charset="0"/>
              </a:defRPr>
            </a:lvl1pPr>
          </a:lstStyle>
          <a:p>
            <a:fld id="{90223409-09FC-4660-A923-5454ABA2BCF5}" type="slidenum">
              <a:rPr lang="en-US" noProof="0" smtClean="0"/>
              <a:pPr/>
              <a:t>‹#›</a:t>
            </a:fld>
            <a:endParaRPr lang="en-US" noProof="0" dirty="0"/>
          </a:p>
        </p:txBody>
      </p:sp>
      <p:sp>
        <p:nvSpPr>
          <p:cNvPr id="19" name="Textplatzhalter 2"/>
          <p:cNvSpPr>
            <a:spLocks noGrp="1"/>
          </p:cNvSpPr>
          <p:nvPr>
            <p:ph type="body" idx="1"/>
          </p:nvPr>
        </p:nvSpPr>
        <p:spPr>
          <a:xfrm>
            <a:off x="381000" y="895350"/>
            <a:ext cx="8382000" cy="3810000"/>
          </a:xfrm>
          <a:prstGeom prst="rect">
            <a:avLst/>
          </a:prstGeom>
        </p:spPr>
        <p:txBody>
          <a:bodyPr vert="horz" lIns="0" tIns="0" rIns="0" bIns="0" rtlCol="0">
            <a:normAutofit/>
          </a:bodyPr>
          <a:lstStyle/>
          <a:p>
            <a:pPr lvl="0"/>
            <a:r>
              <a:rPr lang="en-US" noProof="0"/>
              <a:t>Textmasterformat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8" name="Titelplatzhalter 1"/>
          <p:cNvSpPr>
            <a:spLocks noGrp="1"/>
          </p:cNvSpPr>
          <p:nvPr>
            <p:ph type="title"/>
          </p:nvPr>
        </p:nvSpPr>
        <p:spPr>
          <a:xfrm>
            <a:off x="381000" y="57150"/>
            <a:ext cx="6553200" cy="685800"/>
          </a:xfrm>
          <a:prstGeom prst="rect">
            <a:avLst/>
          </a:prstGeom>
        </p:spPr>
        <p:txBody>
          <a:bodyPr vert="horz" lIns="0" tIns="0" rIns="0" bIns="0" rtlCol="0" anchor="ctr">
            <a:normAutofit/>
          </a:bodyPr>
          <a:lstStyle/>
          <a:p>
            <a:r>
              <a:rPr lang="en-US" noProof="0"/>
              <a:t>Titelmasterformat durch Klicken bearbeiten</a:t>
            </a:r>
          </a:p>
        </p:txBody>
      </p:sp>
      <p:cxnSp>
        <p:nvCxnSpPr>
          <p:cNvPr id="22" name="Straight Connector 6"/>
          <p:cNvCxnSpPr/>
          <p:nvPr/>
        </p:nvCxnSpPr>
        <p:spPr>
          <a:xfrm>
            <a:off x="381000" y="774849"/>
            <a:ext cx="8382000" cy="0"/>
          </a:xfrm>
          <a:prstGeom prst="line">
            <a:avLst/>
          </a:prstGeom>
          <a:ln w="19050">
            <a:solidFill>
              <a:srgbClr val="F05500"/>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userDrawn="1"/>
        </p:nvSpPr>
        <p:spPr>
          <a:xfrm>
            <a:off x="3512457" y="4767263"/>
            <a:ext cx="2119086" cy="272700"/>
          </a:xfrm>
          <a:prstGeom prst="rect">
            <a:avLst/>
          </a:prstGeom>
        </p:spPr>
        <p:txBody>
          <a:bodyPr vert="horz" wrap="square" lIns="0" tIns="0" rIns="0" bIns="0" rtlCol="0" anchor="ctr"/>
          <a:lstStyle>
            <a:defPPr>
              <a:defRPr lang="de-DE"/>
            </a:defPPr>
            <a:lvl1pPr>
              <a:defRPr sz="1000">
                <a:solidFill>
                  <a:srgbClr val="4D4D4D"/>
                </a:solidFill>
                <a:cs typeface="Calibri" panose="020B0604020202020204" pitchFamily="34" charset="0"/>
              </a:defRPr>
            </a:lvl1pPr>
          </a:lstStyle>
          <a:p>
            <a:pPr lvl="0" algn="ctr"/>
            <a:r>
              <a:rPr lang="en-US" noProof="0"/>
              <a:t>Celanese Corporation</a:t>
            </a:r>
          </a:p>
        </p:txBody>
      </p:sp>
      <p:pic>
        <p:nvPicPr>
          <p:cNvPr id="11" name="Picture 16" descr="C:\Users\DALLA2\AppData\Local\Temp\PKE5E3.tmp\Celanese new logo_color 400.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461701" y="197255"/>
            <a:ext cx="1295400" cy="38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a:extLst>
              <a:ext uri="{FF2B5EF4-FFF2-40B4-BE49-F238E27FC236}">
                <a16:creationId xmlns:a16="http://schemas.microsoft.com/office/drawing/2014/main" id="{6658FF5A-FF44-4B49-B448-A41928B6DE23}"/>
              </a:ext>
            </a:extLst>
          </p:cNvPr>
          <p:cNvSpPr>
            <a:spLocks noGrp="1"/>
          </p:cNvSpPr>
          <p:nvPr>
            <p:ph type="ftr" sz="quarter" idx="3"/>
          </p:nvPr>
        </p:nvSpPr>
        <p:spPr>
          <a:xfrm>
            <a:off x="381000" y="4767263"/>
            <a:ext cx="3086100" cy="274637"/>
          </a:xfrm>
          <a:prstGeom prst="rect">
            <a:avLst/>
          </a:prstGeom>
        </p:spPr>
        <p:txBody>
          <a:bodyPr vert="horz" lIns="0" tIns="0" rIns="0" bIns="0" rtlCol="0" anchor="ctr"/>
          <a:lstStyle>
            <a:lvl1pPr algn="l">
              <a:defRPr sz="1000">
                <a:solidFill>
                  <a:srgbClr val="4D4D4D"/>
                </a:solidFill>
              </a:defRPr>
            </a:lvl1pPr>
          </a:lstStyle>
          <a:p>
            <a:r>
              <a:rPr lang="en-US"/>
              <a:t>internal / external/ confidential </a:t>
            </a:r>
            <a:endParaRPr lang="en-US" dirty="0"/>
          </a:p>
        </p:txBody>
      </p:sp>
    </p:spTree>
    <p:extLst>
      <p:ext uri="{BB962C8B-B14F-4D97-AF65-F5344CB8AC3E}">
        <p14:creationId xmlns:p14="http://schemas.microsoft.com/office/powerpoint/2010/main" val="627053165"/>
      </p:ext>
    </p:extLst>
  </p:cSld>
  <p:clrMap bg1="lt1" tx1="dk1" bg2="lt2" tx2="dk2" accent1="accent1" accent2="accent2" accent3="accent3" accent4="accent4" accent5="accent5" accent6="accent6" hlink="hlink" folHlink="folHlink"/>
  <p:sldLayoutIdLst>
    <p:sldLayoutId id="2147483782" r:id="rId1"/>
    <p:sldLayoutId id="2147483795" r:id="rId2"/>
    <p:sldLayoutId id="2147483779" r:id="rId3"/>
    <p:sldLayoutId id="2147483793" r:id="rId4"/>
    <p:sldLayoutId id="2147483780" r:id="rId5"/>
    <p:sldLayoutId id="2147483796" r:id="rId6"/>
    <p:sldLayoutId id="2147483799" r:id="rId7"/>
    <p:sldLayoutId id="2147483798" r:id="rId8"/>
    <p:sldLayoutId id="2147483800" r:id="rId9"/>
    <p:sldLayoutId id="2147483797" r:id="rId10"/>
    <p:sldLayoutId id="2147483794" r:id="rId11"/>
    <p:sldLayoutId id="2147483801" r:id="rId12"/>
  </p:sldLayoutIdLst>
  <p:hf hdr="0" dt="0"/>
  <p:txStyles>
    <p:titleStyle>
      <a:lvl1pPr algn="l" defTabSz="914400" rtl="0" eaLnBrk="1" latinLnBrk="0" hangingPunct="1">
        <a:spcBef>
          <a:spcPct val="0"/>
        </a:spcBef>
        <a:buNone/>
        <a:defRPr sz="2000" b="0" kern="1200">
          <a:solidFill>
            <a:srgbClr val="4D4D4D"/>
          </a:solidFill>
          <a:latin typeface="+mj-lt"/>
          <a:ea typeface="+mj-ea"/>
          <a:cs typeface="+mj-cs"/>
        </a:defRPr>
      </a:lvl1pPr>
    </p:titleStyle>
    <p:bodyStyle>
      <a:lvl1pPr marL="268288" indent="-268288" algn="l" defTabSz="914400" rtl="0" eaLnBrk="1" latinLnBrk="0" hangingPunct="1">
        <a:spcBef>
          <a:spcPts val="600"/>
        </a:spcBef>
        <a:buClr>
          <a:schemeClr val="tx2"/>
        </a:buClr>
        <a:buSzPct val="9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hyperlink" Target="https://www.sasb.org/wp-content/uploads/2018/11/Chemicals_Standard_2018.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celanese.metrio.net/"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ghgprotocol.org/corporate-standard"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3899" y="531689"/>
            <a:ext cx="7193185" cy="1354262"/>
          </a:xfrm>
        </p:spPr>
        <p:txBody>
          <a:bodyPr/>
          <a:lstStyle/>
          <a:p>
            <a:r>
              <a:rPr lang="en-US" dirty="0"/>
              <a:t>Sustainability Accounting Standards Board (SASB)</a:t>
            </a:r>
          </a:p>
        </p:txBody>
      </p:sp>
      <p:sp>
        <p:nvSpPr>
          <p:cNvPr id="3" name="Untertitel 2"/>
          <p:cNvSpPr>
            <a:spLocks noGrp="1"/>
          </p:cNvSpPr>
          <p:nvPr>
            <p:ph type="subTitle" idx="1"/>
          </p:nvPr>
        </p:nvSpPr>
        <p:spPr/>
        <p:txBody>
          <a:bodyPr>
            <a:normAutofit/>
          </a:bodyPr>
          <a:lstStyle/>
          <a:p>
            <a:r>
              <a:rPr lang="en-US" dirty="0"/>
              <a:t>Metrio IT Platform</a:t>
            </a:r>
          </a:p>
          <a:p>
            <a:r>
              <a:rPr lang="en-US" dirty="0"/>
              <a:t>Energy and GHG Focus</a:t>
            </a:r>
          </a:p>
        </p:txBody>
      </p:sp>
      <p:sp>
        <p:nvSpPr>
          <p:cNvPr id="9" name="Fußzeilenplatzhalter 8">
            <a:extLst>
              <a:ext uri="{FF2B5EF4-FFF2-40B4-BE49-F238E27FC236}">
                <a16:creationId xmlns:a16="http://schemas.microsoft.com/office/drawing/2014/main" id="{CEAD33C9-A9D8-447D-8ABC-1A2D67647731}"/>
              </a:ext>
            </a:extLst>
          </p:cNvPr>
          <p:cNvSpPr>
            <a:spLocks noGrp="1"/>
          </p:cNvSpPr>
          <p:nvPr>
            <p:ph type="ftr" sz="quarter" idx="10"/>
          </p:nvPr>
        </p:nvSpPr>
        <p:spPr/>
        <p:txBody>
          <a:bodyPr/>
          <a:lstStyle/>
          <a:p>
            <a:pPr algn="l"/>
            <a:r>
              <a:rPr lang="en-US" noProof="0"/>
              <a:t>internal / external/ confidential </a:t>
            </a:r>
          </a:p>
        </p:txBody>
      </p:sp>
    </p:spTree>
    <p:extLst>
      <p:ext uri="{BB962C8B-B14F-4D97-AF65-F5344CB8AC3E}">
        <p14:creationId xmlns:p14="http://schemas.microsoft.com/office/powerpoint/2010/main" val="1594307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BA1B-91FF-4B54-B999-5FCF1E75CCB7}"/>
              </a:ext>
            </a:extLst>
          </p:cNvPr>
          <p:cNvSpPr>
            <a:spLocks noGrp="1"/>
          </p:cNvSpPr>
          <p:nvPr>
            <p:ph type="title"/>
          </p:nvPr>
        </p:nvSpPr>
        <p:spPr/>
        <p:txBody>
          <a:bodyPr/>
          <a:lstStyle/>
          <a:p>
            <a:r>
              <a:rPr lang="en-US" dirty="0"/>
              <a:t>GHG Requirements</a:t>
            </a:r>
          </a:p>
        </p:txBody>
      </p:sp>
      <p:sp>
        <p:nvSpPr>
          <p:cNvPr id="3" name="Content Placeholder 2">
            <a:extLst>
              <a:ext uri="{FF2B5EF4-FFF2-40B4-BE49-F238E27FC236}">
                <a16:creationId xmlns:a16="http://schemas.microsoft.com/office/drawing/2014/main" id="{E69B2508-0367-47B0-8C9B-30A53188CEF5}"/>
              </a:ext>
            </a:extLst>
          </p:cNvPr>
          <p:cNvSpPr>
            <a:spLocks noGrp="1"/>
          </p:cNvSpPr>
          <p:nvPr>
            <p:ph sz="quarter" idx="13"/>
          </p:nvPr>
        </p:nvSpPr>
        <p:spPr/>
        <p:txBody>
          <a:bodyPr>
            <a:normAutofit lnSpcReduction="10000"/>
          </a:bodyPr>
          <a:lstStyle/>
          <a:p>
            <a:r>
              <a:rPr lang="en-US" b="1" dirty="0"/>
              <a:t>RT-CH-110a.2. Discussion of long-term and short-term strategy or plan to manage Scope 1 emissions, emissions reduction targets, and an analysis of performance against those targets</a:t>
            </a:r>
          </a:p>
          <a:p>
            <a:pPr marL="611187" lvl="1" indent="-342900">
              <a:buFont typeface="+mj-lt"/>
              <a:buAutoNum type="arabicPeriod"/>
            </a:pPr>
            <a:r>
              <a:rPr lang="en-US" dirty="0"/>
              <a:t>Discuss its long-term and short-term strategy or plan to manage its Scope 1 greenhouse gas (GHG) emissions.</a:t>
            </a:r>
          </a:p>
          <a:p>
            <a:pPr marL="611187" lvl="1" indent="-342900">
              <a:buFont typeface="+mj-lt"/>
              <a:buAutoNum type="arabicPeriod"/>
            </a:pPr>
            <a:r>
              <a:rPr lang="en-US" dirty="0"/>
              <a:t>Discuss its emission reduction target(s) and analyze its performance against the target(s)</a:t>
            </a:r>
          </a:p>
          <a:p>
            <a:pPr marL="611187" lvl="1" indent="-342900">
              <a:buFont typeface="+mj-lt"/>
              <a:buAutoNum type="arabicPeriod"/>
            </a:pPr>
            <a:r>
              <a:rPr lang="en-US" dirty="0"/>
              <a:t>Discuss the activities and investments required to achieve the plans and/or targets, and any risks or limiting factors that might affect achievement of the plans and/or targets</a:t>
            </a:r>
          </a:p>
          <a:p>
            <a:pPr marL="611187" lvl="1" indent="-342900">
              <a:buFont typeface="+mj-lt"/>
              <a:buAutoNum type="arabicPeriod"/>
            </a:pPr>
            <a:r>
              <a:rPr lang="en-US" dirty="0"/>
              <a:t>Discuss the scope of its strategies, plans, and/or reduction targets, such as how they relate to different business units, geographies, or emissions sources</a:t>
            </a:r>
          </a:p>
          <a:p>
            <a:pPr marL="611187" lvl="1" indent="-342900">
              <a:buFont typeface="+mj-lt"/>
              <a:buAutoNum type="arabicPeriod"/>
            </a:pPr>
            <a:r>
              <a:rPr lang="en-US" dirty="0"/>
              <a:t>Discuss whether its strategies, plans, and/or reduction targets are related to, or associated with, emissions limiting and/or emissions reporting-based programs or regulations</a:t>
            </a:r>
          </a:p>
          <a:p>
            <a:pPr marL="611187" lvl="1" indent="-342900">
              <a:buFont typeface="+mj-lt"/>
              <a:buAutoNum type="arabicPeriod"/>
            </a:pPr>
            <a:r>
              <a:rPr lang="en-US" dirty="0"/>
              <a:t>Disclosure of strategies, plans, and/or reduction targets shall be limited to activities that were ongoing (active) or reached completion during the reporting period. </a:t>
            </a:r>
          </a:p>
        </p:txBody>
      </p:sp>
      <p:sp>
        <p:nvSpPr>
          <p:cNvPr id="4" name="Footer Placeholder 3">
            <a:extLst>
              <a:ext uri="{FF2B5EF4-FFF2-40B4-BE49-F238E27FC236}">
                <a16:creationId xmlns:a16="http://schemas.microsoft.com/office/drawing/2014/main" id="{AAF9A13C-831F-4BE6-82AE-33BEF2AF93F9}"/>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94861139-C742-4796-8DAA-1C54FECF55BD}"/>
              </a:ext>
            </a:extLst>
          </p:cNvPr>
          <p:cNvSpPr>
            <a:spLocks noGrp="1"/>
          </p:cNvSpPr>
          <p:nvPr>
            <p:ph type="sldNum" sz="quarter" idx="15"/>
          </p:nvPr>
        </p:nvSpPr>
        <p:spPr/>
        <p:txBody>
          <a:bodyPr/>
          <a:lstStyle/>
          <a:p>
            <a:fld id="{90223409-09FC-4660-A923-5454ABA2BCF5}" type="slidenum">
              <a:rPr lang="en-US" noProof="0" smtClean="0"/>
              <a:pPr/>
              <a:t>10</a:t>
            </a:fld>
            <a:endParaRPr lang="en-US" noProof="0"/>
          </a:p>
        </p:txBody>
      </p:sp>
    </p:spTree>
    <p:extLst>
      <p:ext uri="{BB962C8B-B14F-4D97-AF65-F5344CB8AC3E}">
        <p14:creationId xmlns:p14="http://schemas.microsoft.com/office/powerpoint/2010/main" val="273937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D5A6DD-8468-4370-A90C-90662704746C}"/>
              </a:ext>
            </a:extLst>
          </p:cNvPr>
          <p:cNvSpPr>
            <a:spLocks noGrp="1"/>
          </p:cNvSpPr>
          <p:nvPr>
            <p:ph type="title"/>
          </p:nvPr>
        </p:nvSpPr>
        <p:spPr/>
        <p:txBody>
          <a:bodyPr/>
          <a:lstStyle/>
          <a:p>
            <a:r>
              <a:rPr lang="en-US" dirty="0"/>
              <a:t>SASB Data Requirements and CE Gaps Identified</a:t>
            </a:r>
          </a:p>
        </p:txBody>
      </p:sp>
      <p:sp>
        <p:nvSpPr>
          <p:cNvPr id="5" name="Footer Placeholder 4">
            <a:extLst>
              <a:ext uri="{FF2B5EF4-FFF2-40B4-BE49-F238E27FC236}">
                <a16:creationId xmlns:a16="http://schemas.microsoft.com/office/drawing/2014/main" id="{15382097-9F72-4D3F-8A41-34E5E62725BE}"/>
              </a:ext>
            </a:extLst>
          </p:cNvPr>
          <p:cNvSpPr>
            <a:spLocks noGrp="1"/>
          </p:cNvSpPr>
          <p:nvPr>
            <p:ph type="ftr" sz="quarter" idx="14"/>
          </p:nvPr>
        </p:nvSpPr>
        <p:spPr/>
        <p:txBody>
          <a:bodyPr/>
          <a:lstStyle/>
          <a:p>
            <a:pPr algn="l"/>
            <a:r>
              <a:rPr lang="en-US" noProof="0" dirty="0"/>
              <a:t>internal / external/ confidential </a:t>
            </a:r>
          </a:p>
        </p:txBody>
      </p:sp>
      <p:sp>
        <p:nvSpPr>
          <p:cNvPr id="6" name="Slide Number Placeholder 5">
            <a:extLst>
              <a:ext uri="{FF2B5EF4-FFF2-40B4-BE49-F238E27FC236}">
                <a16:creationId xmlns:a16="http://schemas.microsoft.com/office/drawing/2014/main" id="{795AB711-DFA7-4E36-96EC-664103B0694A}"/>
              </a:ext>
            </a:extLst>
          </p:cNvPr>
          <p:cNvSpPr>
            <a:spLocks noGrp="1"/>
          </p:cNvSpPr>
          <p:nvPr>
            <p:ph type="sldNum" sz="quarter" idx="15"/>
          </p:nvPr>
        </p:nvSpPr>
        <p:spPr/>
        <p:txBody>
          <a:bodyPr/>
          <a:lstStyle/>
          <a:p>
            <a:fld id="{90223409-09FC-4660-A923-5454ABA2BCF5}" type="slidenum">
              <a:rPr lang="en-US" noProof="0" smtClean="0"/>
              <a:pPr/>
              <a:t>11</a:t>
            </a:fld>
            <a:endParaRPr lang="en-US" noProof="0" dirty="0"/>
          </a:p>
        </p:txBody>
      </p:sp>
      <p:graphicFrame>
        <p:nvGraphicFramePr>
          <p:cNvPr id="10" name="Content Placeholder 5">
            <a:extLst>
              <a:ext uri="{FF2B5EF4-FFF2-40B4-BE49-F238E27FC236}">
                <a16:creationId xmlns:a16="http://schemas.microsoft.com/office/drawing/2014/main" id="{C8E2F235-C41D-41F4-B252-871E06ECA06A}"/>
              </a:ext>
            </a:extLst>
          </p:cNvPr>
          <p:cNvGraphicFramePr>
            <a:graphicFrameLocks/>
          </p:cNvGraphicFramePr>
          <p:nvPr>
            <p:extLst>
              <p:ext uri="{D42A27DB-BD31-4B8C-83A1-F6EECF244321}">
                <p14:modId xmlns:p14="http://schemas.microsoft.com/office/powerpoint/2010/main" val="3806415861"/>
              </p:ext>
            </p:extLst>
          </p:nvPr>
        </p:nvGraphicFramePr>
        <p:xfrm>
          <a:off x="2027826" y="1057335"/>
          <a:ext cx="3146678" cy="3213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B8CF0EA-1454-4DA1-8A57-8BBEED3871BE}"/>
              </a:ext>
            </a:extLst>
          </p:cNvPr>
          <p:cNvSpPr txBox="1"/>
          <p:nvPr/>
        </p:nvSpPr>
        <p:spPr>
          <a:xfrm>
            <a:off x="3205961" y="749938"/>
            <a:ext cx="911520" cy="307397"/>
          </a:xfrm>
          <a:prstGeom prst="rect">
            <a:avLst/>
          </a:prstGeom>
          <a:noFill/>
        </p:spPr>
        <p:txBody>
          <a:bodyPr wrap="square" rtlCol="0">
            <a:spAutoFit/>
          </a:bodyPr>
          <a:lstStyle/>
          <a:p>
            <a:r>
              <a:rPr lang="en-US" sz="1398" b="1" dirty="0"/>
              <a:t>Scope 1</a:t>
            </a:r>
          </a:p>
        </p:txBody>
      </p:sp>
      <p:grpSp>
        <p:nvGrpSpPr>
          <p:cNvPr id="12" name="Group 11">
            <a:extLst>
              <a:ext uri="{FF2B5EF4-FFF2-40B4-BE49-F238E27FC236}">
                <a16:creationId xmlns:a16="http://schemas.microsoft.com/office/drawing/2014/main" id="{584A3595-2520-4A3F-95A9-C3021539B293}"/>
              </a:ext>
            </a:extLst>
          </p:cNvPr>
          <p:cNvGrpSpPr/>
          <p:nvPr/>
        </p:nvGrpSpPr>
        <p:grpSpPr>
          <a:xfrm>
            <a:off x="2617158" y="1766703"/>
            <a:ext cx="1919881" cy="2475836"/>
            <a:chOff x="2433784" y="1932965"/>
            <a:chExt cx="1968975" cy="2757814"/>
          </a:xfrm>
        </p:grpSpPr>
        <p:sp>
          <p:nvSpPr>
            <p:cNvPr id="13" name="TextBox 12">
              <a:extLst>
                <a:ext uri="{FF2B5EF4-FFF2-40B4-BE49-F238E27FC236}">
                  <a16:creationId xmlns:a16="http://schemas.microsoft.com/office/drawing/2014/main" id="{E7BDD365-E3D5-4F3C-AA34-AB265A579013}"/>
                </a:ext>
              </a:extLst>
            </p:cNvPr>
            <p:cNvSpPr txBox="1"/>
            <p:nvPr/>
          </p:nvSpPr>
          <p:spPr>
            <a:xfrm>
              <a:off x="2635554" y="2192187"/>
              <a:ext cx="1582389" cy="210437"/>
            </a:xfrm>
            <a:prstGeom prst="rect">
              <a:avLst/>
            </a:prstGeom>
            <a:noFill/>
          </p:spPr>
          <p:txBody>
            <a:bodyPr wrap="square" rtlCol="0">
              <a:spAutoFit/>
            </a:bodyPr>
            <a:lstStyle/>
            <a:p>
              <a:pPr lvl="0" algn="ctr">
                <a:lnSpc>
                  <a:spcPct val="90000"/>
                </a:lnSpc>
              </a:pPr>
              <a:r>
                <a:rPr lang="en-US" sz="699" b="1" dirty="0"/>
                <a:t>Cogen electrical power sold</a:t>
              </a:r>
            </a:p>
          </p:txBody>
        </p:sp>
        <p:grpSp>
          <p:nvGrpSpPr>
            <p:cNvPr id="14" name="Group 13">
              <a:extLst>
                <a:ext uri="{FF2B5EF4-FFF2-40B4-BE49-F238E27FC236}">
                  <a16:creationId xmlns:a16="http://schemas.microsoft.com/office/drawing/2014/main" id="{3DA42FF1-CF14-42E9-B907-1C8420363DA3}"/>
                </a:ext>
              </a:extLst>
            </p:cNvPr>
            <p:cNvGrpSpPr/>
            <p:nvPr/>
          </p:nvGrpSpPr>
          <p:grpSpPr>
            <a:xfrm>
              <a:off x="2433784" y="1932965"/>
              <a:ext cx="1968975" cy="2757814"/>
              <a:chOff x="1662865" y="1662037"/>
              <a:chExt cx="1968975" cy="2757814"/>
            </a:xfrm>
          </p:grpSpPr>
          <p:sp>
            <p:nvSpPr>
              <p:cNvPr id="15" name="TextBox 14">
                <a:extLst>
                  <a:ext uri="{FF2B5EF4-FFF2-40B4-BE49-F238E27FC236}">
                    <a16:creationId xmlns:a16="http://schemas.microsoft.com/office/drawing/2014/main" id="{A015BD59-5CE2-460C-B49A-5E055EE235AF}"/>
                  </a:ext>
                </a:extLst>
              </p:cNvPr>
              <p:cNvSpPr txBox="1"/>
              <p:nvPr/>
            </p:nvSpPr>
            <p:spPr>
              <a:xfrm>
                <a:off x="1662865" y="2162986"/>
                <a:ext cx="1968975" cy="210581"/>
              </a:xfrm>
              <a:prstGeom prst="rect">
                <a:avLst/>
              </a:prstGeom>
              <a:noFill/>
            </p:spPr>
            <p:txBody>
              <a:bodyPr wrap="square" rtlCol="0">
                <a:spAutoFit/>
              </a:bodyPr>
              <a:lstStyle/>
              <a:p>
                <a:pPr algn="ctr">
                  <a:lnSpc>
                    <a:spcPct val="90000"/>
                  </a:lnSpc>
                </a:pPr>
                <a:r>
                  <a:rPr lang="en-US" sz="699" b="1" dirty="0"/>
                  <a:t>CO2 vents --&gt; other direct CO2e sources</a:t>
                </a:r>
              </a:p>
            </p:txBody>
          </p:sp>
          <p:sp>
            <p:nvSpPr>
              <p:cNvPr id="18" name="TextBox 17">
                <a:extLst>
                  <a:ext uri="{FF2B5EF4-FFF2-40B4-BE49-F238E27FC236}">
                    <a16:creationId xmlns:a16="http://schemas.microsoft.com/office/drawing/2014/main" id="{36D9128D-B458-4D74-9CA3-53DB68120BCB}"/>
                  </a:ext>
                </a:extLst>
              </p:cNvPr>
              <p:cNvSpPr txBox="1"/>
              <p:nvPr/>
            </p:nvSpPr>
            <p:spPr>
              <a:xfrm>
                <a:off x="1996464" y="3669415"/>
                <a:ext cx="1342212" cy="303030"/>
              </a:xfrm>
              <a:prstGeom prst="rect">
                <a:avLst/>
              </a:prstGeom>
              <a:noFill/>
            </p:spPr>
            <p:txBody>
              <a:bodyPr wrap="square" rtlCol="0">
                <a:spAutoFit/>
              </a:bodyPr>
              <a:lstStyle/>
              <a:p>
                <a:pPr lvl="0" algn="ctr">
                  <a:lnSpc>
                    <a:spcPct val="90000"/>
                  </a:lnSpc>
                </a:pPr>
                <a:r>
                  <a:rPr lang="en-US" sz="649" b="1" dirty="0"/>
                  <a:t>Fugitive emissions/ leaks/ process emissions</a:t>
                </a:r>
              </a:p>
            </p:txBody>
          </p:sp>
          <p:sp>
            <p:nvSpPr>
              <p:cNvPr id="20" name="TextBox 19">
                <a:extLst>
                  <a:ext uri="{FF2B5EF4-FFF2-40B4-BE49-F238E27FC236}">
                    <a16:creationId xmlns:a16="http://schemas.microsoft.com/office/drawing/2014/main" id="{567478F9-817C-4FF7-8314-DDF0601A3CD0}"/>
                  </a:ext>
                </a:extLst>
              </p:cNvPr>
              <p:cNvSpPr txBox="1"/>
              <p:nvPr/>
            </p:nvSpPr>
            <p:spPr>
              <a:xfrm>
                <a:off x="2167220" y="2878612"/>
                <a:ext cx="1013898" cy="325287"/>
              </a:xfrm>
              <a:prstGeom prst="rect">
                <a:avLst/>
              </a:prstGeom>
              <a:noFill/>
            </p:spPr>
            <p:txBody>
              <a:bodyPr wrap="square" rtlCol="0">
                <a:spAutoFit/>
              </a:bodyPr>
              <a:lstStyle/>
              <a:p>
                <a:pPr lvl="0" algn="ctr"/>
                <a:r>
                  <a:rPr lang="en-US" sz="649" b="1" dirty="0"/>
                  <a:t>Celanese landfill emissions (CO2e)</a:t>
                </a:r>
              </a:p>
            </p:txBody>
          </p:sp>
          <p:sp>
            <p:nvSpPr>
              <p:cNvPr id="21" name="TextBox 20">
                <a:extLst>
                  <a:ext uri="{FF2B5EF4-FFF2-40B4-BE49-F238E27FC236}">
                    <a16:creationId xmlns:a16="http://schemas.microsoft.com/office/drawing/2014/main" id="{5EEE06CC-67DA-4BE7-9D57-B8A6BBEF2D8F}"/>
                  </a:ext>
                </a:extLst>
              </p:cNvPr>
              <p:cNvSpPr txBox="1"/>
              <p:nvPr/>
            </p:nvSpPr>
            <p:spPr>
              <a:xfrm>
                <a:off x="2173884" y="1662037"/>
                <a:ext cx="1247832" cy="222422"/>
              </a:xfrm>
              <a:prstGeom prst="rect">
                <a:avLst/>
              </a:prstGeom>
              <a:noFill/>
            </p:spPr>
            <p:txBody>
              <a:bodyPr wrap="square" rtlCol="0">
                <a:spAutoFit/>
              </a:bodyPr>
              <a:lstStyle/>
              <a:p>
                <a:pPr lvl="0"/>
                <a:r>
                  <a:rPr lang="en-US" sz="699" b="1" dirty="0"/>
                  <a:t>Cogen steam sold</a:t>
                </a:r>
              </a:p>
            </p:txBody>
          </p:sp>
          <p:sp>
            <p:nvSpPr>
              <p:cNvPr id="85" name="TextBox 84">
                <a:extLst>
                  <a:ext uri="{FF2B5EF4-FFF2-40B4-BE49-F238E27FC236}">
                    <a16:creationId xmlns:a16="http://schemas.microsoft.com/office/drawing/2014/main" id="{47AC86CF-CE1B-4605-A15E-BBCBE961E71F}"/>
                  </a:ext>
                </a:extLst>
              </p:cNvPr>
              <p:cNvSpPr txBox="1"/>
              <p:nvPr/>
            </p:nvSpPr>
            <p:spPr>
              <a:xfrm>
                <a:off x="2187721" y="3154959"/>
                <a:ext cx="960206" cy="325287"/>
              </a:xfrm>
              <a:prstGeom prst="rect">
                <a:avLst/>
              </a:prstGeom>
              <a:noFill/>
            </p:spPr>
            <p:txBody>
              <a:bodyPr wrap="square" rtlCol="0">
                <a:spAutoFit/>
              </a:bodyPr>
              <a:lstStyle/>
              <a:p>
                <a:pPr lvl="0" algn="ctr"/>
                <a:r>
                  <a:rPr lang="en-US" sz="649" b="1" dirty="0"/>
                  <a:t>Hazardous waste incineration </a:t>
                </a:r>
              </a:p>
            </p:txBody>
          </p:sp>
          <p:sp>
            <p:nvSpPr>
              <p:cNvPr id="86" name="TextBox 85">
                <a:extLst>
                  <a:ext uri="{FF2B5EF4-FFF2-40B4-BE49-F238E27FC236}">
                    <a16:creationId xmlns:a16="http://schemas.microsoft.com/office/drawing/2014/main" id="{E2D217CE-B21E-4BEB-809B-FD453FC391BA}"/>
                  </a:ext>
                </a:extLst>
              </p:cNvPr>
              <p:cNvSpPr txBox="1"/>
              <p:nvPr/>
            </p:nvSpPr>
            <p:spPr>
              <a:xfrm>
                <a:off x="2170874" y="3393928"/>
                <a:ext cx="1006591" cy="325287"/>
              </a:xfrm>
              <a:prstGeom prst="rect">
                <a:avLst/>
              </a:prstGeom>
              <a:noFill/>
            </p:spPr>
            <p:txBody>
              <a:bodyPr wrap="square" rtlCol="0">
                <a:spAutoFit/>
              </a:bodyPr>
              <a:lstStyle/>
              <a:p>
                <a:pPr lvl="0" algn="ctr"/>
                <a:r>
                  <a:rPr lang="en-US" sz="649" b="1" dirty="0"/>
                  <a:t>Non- HW combusted onsite </a:t>
                </a:r>
              </a:p>
            </p:txBody>
          </p:sp>
          <p:sp>
            <p:nvSpPr>
              <p:cNvPr id="87" name="TextBox 86">
                <a:extLst>
                  <a:ext uri="{FF2B5EF4-FFF2-40B4-BE49-F238E27FC236}">
                    <a16:creationId xmlns:a16="http://schemas.microsoft.com/office/drawing/2014/main" id="{9BB507D2-6E59-4133-983E-74F25088A618}"/>
                  </a:ext>
                </a:extLst>
              </p:cNvPr>
              <p:cNvSpPr txBox="1"/>
              <p:nvPr/>
            </p:nvSpPr>
            <p:spPr>
              <a:xfrm>
                <a:off x="1888583" y="2662355"/>
                <a:ext cx="1579662" cy="214126"/>
              </a:xfrm>
              <a:prstGeom prst="rect">
                <a:avLst/>
              </a:prstGeom>
              <a:noFill/>
            </p:spPr>
            <p:txBody>
              <a:bodyPr wrap="square" rtlCol="0">
                <a:spAutoFit/>
              </a:bodyPr>
              <a:lstStyle/>
              <a:p>
                <a:pPr lvl="0" algn="ctr"/>
                <a:r>
                  <a:rPr lang="en-US" sz="649" b="1" dirty="0"/>
                  <a:t>Aerobic wastewater treatment</a:t>
                </a:r>
              </a:p>
            </p:txBody>
          </p:sp>
          <p:sp>
            <p:nvSpPr>
              <p:cNvPr id="88" name="TextBox 87">
                <a:extLst>
                  <a:ext uri="{FF2B5EF4-FFF2-40B4-BE49-F238E27FC236}">
                    <a16:creationId xmlns:a16="http://schemas.microsoft.com/office/drawing/2014/main" id="{9F9A678C-F38A-4B5C-99E6-ECD2C8FC1FE2}"/>
                  </a:ext>
                </a:extLst>
              </p:cNvPr>
              <p:cNvSpPr txBox="1"/>
              <p:nvPr/>
            </p:nvSpPr>
            <p:spPr>
              <a:xfrm>
                <a:off x="1927718" y="2416173"/>
                <a:ext cx="1439271" cy="222565"/>
              </a:xfrm>
              <a:prstGeom prst="rect">
                <a:avLst/>
              </a:prstGeom>
              <a:noFill/>
            </p:spPr>
            <p:txBody>
              <a:bodyPr wrap="square" rtlCol="0">
                <a:spAutoFit/>
              </a:bodyPr>
              <a:lstStyle/>
              <a:p>
                <a:pPr lvl="0" algn="ctr"/>
                <a:r>
                  <a:rPr lang="en-US" sz="699" b="1" dirty="0"/>
                  <a:t>Vent gas abated/controlled </a:t>
                </a:r>
              </a:p>
            </p:txBody>
          </p:sp>
          <p:sp>
            <p:nvSpPr>
              <p:cNvPr id="84" name="TextBox 83">
                <a:extLst>
                  <a:ext uri="{FF2B5EF4-FFF2-40B4-BE49-F238E27FC236}">
                    <a16:creationId xmlns:a16="http://schemas.microsoft.com/office/drawing/2014/main" id="{2FEC5E43-CC3B-41B2-A978-0587A230736B}"/>
                  </a:ext>
                </a:extLst>
              </p:cNvPr>
              <p:cNvSpPr txBox="1"/>
              <p:nvPr/>
            </p:nvSpPr>
            <p:spPr>
              <a:xfrm>
                <a:off x="1756479" y="4216974"/>
                <a:ext cx="1756178" cy="202877"/>
              </a:xfrm>
              <a:prstGeom prst="rect">
                <a:avLst/>
              </a:prstGeom>
              <a:noFill/>
            </p:spPr>
            <p:txBody>
              <a:bodyPr wrap="square" rtlCol="0">
                <a:spAutoFit/>
              </a:bodyPr>
              <a:lstStyle/>
              <a:p>
                <a:pPr algn="ctr">
                  <a:lnSpc>
                    <a:spcPct val="90000"/>
                  </a:lnSpc>
                </a:pPr>
                <a:r>
                  <a:rPr lang="en-US" sz="649" b="1" dirty="0"/>
                  <a:t>Refrigerants</a:t>
                </a:r>
              </a:p>
            </p:txBody>
          </p:sp>
        </p:grpSp>
      </p:grpSp>
      <p:grpSp>
        <p:nvGrpSpPr>
          <p:cNvPr id="23" name="Group 22">
            <a:extLst>
              <a:ext uri="{FF2B5EF4-FFF2-40B4-BE49-F238E27FC236}">
                <a16:creationId xmlns:a16="http://schemas.microsoft.com/office/drawing/2014/main" id="{696902D6-903C-48E9-9AA8-9F5740559C34}"/>
              </a:ext>
            </a:extLst>
          </p:cNvPr>
          <p:cNvGrpSpPr/>
          <p:nvPr/>
        </p:nvGrpSpPr>
        <p:grpSpPr>
          <a:xfrm>
            <a:off x="927263" y="806390"/>
            <a:ext cx="2682358" cy="3482830"/>
            <a:chOff x="271754" y="974725"/>
            <a:chExt cx="2750948" cy="3850887"/>
          </a:xfrm>
        </p:grpSpPr>
        <p:grpSp>
          <p:nvGrpSpPr>
            <p:cNvPr id="24" name="Group 23">
              <a:extLst>
                <a:ext uri="{FF2B5EF4-FFF2-40B4-BE49-F238E27FC236}">
                  <a16:creationId xmlns:a16="http://schemas.microsoft.com/office/drawing/2014/main" id="{5FCE0A3C-C210-4E9F-BEEF-46FD54A3E480}"/>
                </a:ext>
              </a:extLst>
            </p:cNvPr>
            <p:cNvGrpSpPr/>
            <p:nvPr/>
          </p:nvGrpSpPr>
          <p:grpSpPr>
            <a:xfrm>
              <a:off x="278311" y="1235143"/>
              <a:ext cx="2744391" cy="3590469"/>
              <a:chOff x="353345" y="1237375"/>
              <a:chExt cx="2819499" cy="3590469"/>
            </a:xfrm>
          </p:grpSpPr>
          <p:cxnSp>
            <p:nvCxnSpPr>
              <p:cNvPr id="26" name="Straight Connector 25">
                <a:extLst>
                  <a:ext uri="{FF2B5EF4-FFF2-40B4-BE49-F238E27FC236}">
                    <a16:creationId xmlns:a16="http://schemas.microsoft.com/office/drawing/2014/main" id="{0BAA251F-7DD4-4090-9899-92AB1B7ECA76}"/>
                  </a:ext>
                </a:extLst>
              </p:cNvPr>
              <p:cNvCxnSpPr>
                <a:cxnSpLocks/>
              </p:cNvCxnSpPr>
              <p:nvPr/>
            </p:nvCxnSpPr>
            <p:spPr>
              <a:xfrm>
                <a:off x="391640" y="4528155"/>
                <a:ext cx="266436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7F12B3-4E8C-4DBD-9CCC-D8E6EA1D3F7C}"/>
                  </a:ext>
                </a:extLst>
              </p:cNvPr>
              <p:cNvCxnSpPr>
                <a:cxnSpLocks/>
              </p:cNvCxnSpPr>
              <p:nvPr/>
            </p:nvCxnSpPr>
            <p:spPr>
              <a:xfrm>
                <a:off x="393155" y="4815005"/>
                <a:ext cx="277968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C67F32-EE4E-4340-8017-2D1A544DA837}"/>
                  </a:ext>
                </a:extLst>
              </p:cNvPr>
              <p:cNvCxnSpPr>
                <a:cxnSpLocks/>
              </p:cNvCxnSpPr>
              <p:nvPr/>
            </p:nvCxnSpPr>
            <p:spPr>
              <a:xfrm>
                <a:off x="391640" y="4287101"/>
                <a:ext cx="2503988"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164A5C-7802-411B-8794-E115E59B8628}"/>
                  </a:ext>
                </a:extLst>
              </p:cNvPr>
              <p:cNvSpPr txBox="1"/>
              <p:nvPr/>
            </p:nvSpPr>
            <p:spPr>
              <a:xfrm>
                <a:off x="353345" y="3013673"/>
                <a:ext cx="1219201" cy="254770"/>
              </a:xfrm>
              <a:prstGeom prst="rect">
                <a:avLst/>
              </a:prstGeom>
              <a:noFill/>
            </p:spPr>
            <p:txBody>
              <a:bodyPr wrap="square" rtlCol="0">
                <a:spAutoFit/>
              </a:bodyPr>
              <a:lstStyle/>
              <a:p>
                <a:r>
                  <a:rPr lang="en-US" sz="899" i="1" dirty="0"/>
                  <a:t>Water Treatment</a:t>
                </a:r>
              </a:p>
            </p:txBody>
          </p:sp>
          <p:sp>
            <p:nvSpPr>
              <p:cNvPr id="30" name="TextBox 29">
                <a:extLst>
                  <a:ext uri="{FF2B5EF4-FFF2-40B4-BE49-F238E27FC236}">
                    <a16:creationId xmlns:a16="http://schemas.microsoft.com/office/drawing/2014/main" id="{53BB7A60-9675-4F76-8D3C-D0DD56597898}"/>
                  </a:ext>
                </a:extLst>
              </p:cNvPr>
              <p:cNvSpPr txBox="1"/>
              <p:nvPr/>
            </p:nvSpPr>
            <p:spPr>
              <a:xfrm>
                <a:off x="354649" y="2779924"/>
                <a:ext cx="1369157" cy="254770"/>
              </a:xfrm>
              <a:prstGeom prst="rect">
                <a:avLst/>
              </a:prstGeom>
              <a:noFill/>
            </p:spPr>
            <p:txBody>
              <a:bodyPr wrap="square" rtlCol="0">
                <a:spAutoFit/>
              </a:bodyPr>
              <a:lstStyle/>
              <a:p>
                <a:r>
                  <a:rPr lang="en-US" sz="899" i="1" dirty="0"/>
                  <a:t>Vent Gas Abatement</a:t>
                </a:r>
              </a:p>
            </p:txBody>
          </p:sp>
          <p:cxnSp>
            <p:nvCxnSpPr>
              <p:cNvPr id="31" name="Straight Connector 30">
                <a:extLst>
                  <a:ext uri="{FF2B5EF4-FFF2-40B4-BE49-F238E27FC236}">
                    <a16:creationId xmlns:a16="http://schemas.microsoft.com/office/drawing/2014/main" id="{207E8407-1551-4D91-AB0D-258798285895}"/>
                  </a:ext>
                </a:extLst>
              </p:cNvPr>
              <p:cNvCxnSpPr>
                <a:cxnSpLocks/>
              </p:cNvCxnSpPr>
              <p:nvPr/>
            </p:nvCxnSpPr>
            <p:spPr>
              <a:xfrm>
                <a:off x="393156" y="4022725"/>
                <a:ext cx="242379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D4FB09A-3BCF-43B5-B75E-9D2DA80F421D}"/>
                  </a:ext>
                </a:extLst>
              </p:cNvPr>
              <p:cNvSpPr txBox="1"/>
              <p:nvPr/>
            </p:nvSpPr>
            <p:spPr>
              <a:xfrm>
                <a:off x="358407" y="3800143"/>
                <a:ext cx="1374776" cy="254770"/>
              </a:xfrm>
              <a:prstGeom prst="rect">
                <a:avLst/>
              </a:prstGeom>
              <a:noFill/>
            </p:spPr>
            <p:txBody>
              <a:bodyPr wrap="square" rtlCol="0">
                <a:spAutoFit/>
              </a:bodyPr>
              <a:lstStyle/>
              <a:p>
                <a:r>
                  <a:rPr lang="en-US" sz="899" i="1" dirty="0"/>
                  <a:t>Non-HW Combustion</a:t>
                </a:r>
              </a:p>
            </p:txBody>
          </p:sp>
          <p:cxnSp>
            <p:nvCxnSpPr>
              <p:cNvPr id="33" name="Straight Connector 32">
                <a:extLst>
                  <a:ext uri="{FF2B5EF4-FFF2-40B4-BE49-F238E27FC236}">
                    <a16:creationId xmlns:a16="http://schemas.microsoft.com/office/drawing/2014/main" id="{0B5B4AC2-A32E-40F6-B1F3-842732434AEB}"/>
                  </a:ext>
                </a:extLst>
              </p:cNvPr>
              <p:cNvCxnSpPr>
                <a:cxnSpLocks/>
              </p:cNvCxnSpPr>
              <p:nvPr/>
            </p:nvCxnSpPr>
            <p:spPr>
              <a:xfrm>
                <a:off x="391640" y="3771274"/>
                <a:ext cx="226980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D4E7DBC-4037-4C25-823A-309F70BCEBB8}"/>
                  </a:ext>
                </a:extLst>
              </p:cNvPr>
              <p:cNvSpPr txBox="1"/>
              <p:nvPr/>
            </p:nvSpPr>
            <p:spPr>
              <a:xfrm>
                <a:off x="355641" y="3549444"/>
                <a:ext cx="1519301" cy="254770"/>
              </a:xfrm>
              <a:prstGeom prst="rect">
                <a:avLst/>
              </a:prstGeom>
              <a:noFill/>
            </p:spPr>
            <p:txBody>
              <a:bodyPr wrap="square" rtlCol="0">
                <a:spAutoFit/>
              </a:bodyPr>
              <a:lstStyle/>
              <a:p>
                <a:r>
                  <a:rPr lang="en-US" sz="899" i="1" dirty="0"/>
                  <a:t>HazWaste Combustion</a:t>
                </a:r>
              </a:p>
            </p:txBody>
          </p:sp>
          <p:cxnSp>
            <p:nvCxnSpPr>
              <p:cNvPr id="35" name="Straight Connector 34">
                <a:extLst>
                  <a:ext uri="{FF2B5EF4-FFF2-40B4-BE49-F238E27FC236}">
                    <a16:creationId xmlns:a16="http://schemas.microsoft.com/office/drawing/2014/main" id="{5D62BDCB-D008-41D1-8F84-2FAEEED2C731}"/>
                  </a:ext>
                </a:extLst>
              </p:cNvPr>
              <p:cNvCxnSpPr>
                <a:cxnSpLocks/>
              </p:cNvCxnSpPr>
              <p:nvPr/>
            </p:nvCxnSpPr>
            <p:spPr>
              <a:xfrm>
                <a:off x="391640" y="3520472"/>
                <a:ext cx="2263423"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8551027-DBD5-4038-97C8-EC3E1D6FA1A9}"/>
                  </a:ext>
                </a:extLst>
              </p:cNvPr>
              <p:cNvSpPr txBox="1"/>
              <p:nvPr/>
            </p:nvSpPr>
            <p:spPr>
              <a:xfrm>
                <a:off x="367733" y="3291364"/>
                <a:ext cx="1519301" cy="254770"/>
              </a:xfrm>
              <a:prstGeom prst="rect">
                <a:avLst/>
              </a:prstGeom>
              <a:noFill/>
            </p:spPr>
            <p:txBody>
              <a:bodyPr wrap="square" rtlCol="0">
                <a:spAutoFit/>
              </a:bodyPr>
              <a:lstStyle/>
              <a:p>
                <a:r>
                  <a:rPr lang="en-US" sz="899" i="1" dirty="0"/>
                  <a:t>Landfill Emissions</a:t>
                </a:r>
              </a:p>
            </p:txBody>
          </p:sp>
          <p:cxnSp>
            <p:nvCxnSpPr>
              <p:cNvPr id="37" name="Straight Connector 36">
                <a:extLst>
                  <a:ext uri="{FF2B5EF4-FFF2-40B4-BE49-F238E27FC236}">
                    <a16:creationId xmlns:a16="http://schemas.microsoft.com/office/drawing/2014/main" id="{6F7BB442-9D98-4851-8BAC-FF9B11162F73}"/>
                  </a:ext>
                </a:extLst>
              </p:cNvPr>
              <p:cNvCxnSpPr>
                <a:cxnSpLocks/>
              </p:cNvCxnSpPr>
              <p:nvPr/>
            </p:nvCxnSpPr>
            <p:spPr>
              <a:xfrm>
                <a:off x="393156" y="3260725"/>
                <a:ext cx="202285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A543135-DF05-4E7F-B539-B78E3798E9C9}"/>
                  </a:ext>
                </a:extLst>
              </p:cNvPr>
              <p:cNvSpPr txBox="1"/>
              <p:nvPr/>
            </p:nvSpPr>
            <p:spPr>
              <a:xfrm>
                <a:off x="355641" y="4032505"/>
                <a:ext cx="1519301" cy="254770"/>
              </a:xfrm>
              <a:prstGeom prst="rect">
                <a:avLst/>
              </a:prstGeom>
              <a:noFill/>
            </p:spPr>
            <p:txBody>
              <a:bodyPr wrap="square" rtlCol="0">
                <a:spAutoFit/>
              </a:bodyPr>
              <a:lstStyle/>
              <a:p>
                <a:r>
                  <a:rPr lang="en-US" sz="899" i="1" dirty="0"/>
                  <a:t>Process Emissions</a:t>
                </a:r>
              </a:p>
            </p:txBody>
          </p:sp>
          <p:cxnSp>
            <p:nvCxnSpPr>
              <p:cNvPr id="39" name="Straight Connector 38">
                <a:extLst>
                  <a:ext uri="{FF2B5EF4-FFF2-40B4-BE49-F238E27FC236}">
                    <a16:creationId xmlns:a16="http://schemas.microsoft.com/office/drawing/2014/main" id="{B2DC50D4-765E-4313-937E-D44354AC91AC}"/>
                  </a:ext>
                </a:extLst>
              </p:cNvPr>
              <p:cNvCxnSpPr>
                <a:cxnSpLocks/>
              </p:cNvCxnSpPr>
              <p:nvPr/>
            </p:nvCxnSpPr>
            <p:spPr>
              <a:xfrm>
                <a:off x="398721" y="3016544"/>
                <a:ext cx="189943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AC50A7A-82B5-4BB3-A7AB-35C0E1CCD457}"/>
                  </a:ext>
                </a:extLst>
              </p:cNvPr>
              <p:cNvSpPr txBox="1"/>
              <p:nvPr/>
            </p:nvSpPr>
            <p:spPr>
              <a:xfrm>
                <a:off x="377247" y="2516285"/>
                <a:ext cx="1519301" cy="254770"/>
              </a:xfrm>
              <a:prstGeom prst="rect">
                <a:avLst/>
              </a:prstGeom>
              <a:noFill/>
            </p:spPr>
            <p:txBody>
              <a:bodyPr wrap="square" rtlCol="0">
                <a:spAutoFit/>
              </a:bodyPr>
              <a:lstStyle/>
              <a:p>
                <a:r>
                  <a:rPr lang="en-US" sz="899" i="1" dirty="0"/>
                  <a:t>CO2 Vents</a:t>
                </a:r>
              </a:p>
            </p:txBody>
          </p:sp>
          <p:cxnSp>
            <p:nvCxnSpPr>
              <p:cNvPr id="41" name="Straight Connector 40">
                <a:extLst>
                  <a:ext uri="{FF2B5EF4-FFF2-40B4-BE49-F238E27FC236}">
                    <a16:creationId xmlns:a16="http://schemas.microsoft.com/office/drawing/2014/main" id="{FEF70A59-7B74-4368-A9D1-3C17FEAFD1CA}"/>
                  </a:ext>
                </a:extLst>
              </p:cNvPr>
              <p:cNvCxnSpPr>
                <a:cxnSpLocks/>
              </p:cNvCxnSpPr>
              <p:nvPr/>
            </p:nvCxnSpPr>
            <p:spPr>
              <a:xfrm>
                <a:off x="398721" y="2767769"/>
                <a:ext cx="179603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9AAFC3C-F5DE-4713-B744-0ED232AA9FD9}"/>
                  </a:ext>
                </a:extLst>
              </p:cNvPr>
              <p:cNvSpPr txBox="1"/>
              <p:nvPr/>
            </p:nvSpPr>
            <p:spPr>
              <a:xfrm>
                <a:off x="367734" y="4573074"/>
                <a:ext cx="1519301" cy="254770"/>
              </a:xfrm>
              <a:prstGeom prst="rect">
                <a:avLst/>
              </a:prstGeom>
              <a:noFill/>
            </p:spPr>
            <p:txBody>
              <a:bodyPr wrap="square" rtlCol="0">
                <a:spAutoFit/>
              </a:bodyPr>
              <a:lstStyle/>
              <a:p>
                <a:r>
                  <a:rPr lang="en-US" sz="899" i="1" dirty="0"/>
                  <a:t>Refrigerants</a:t>
                </a:r>
              </a:p>
            </p:txBody>
          </p:sp>
          <p:cxnSp>
            <p:nvCxnSpPr>
              <p:cNvPr id="43" name="Straight Connector 42">
                <a:extLst>
                  <a:ext uri="{FF2B5EF4-FFF2-40B4-BE49-F238E27FC236}">
                    <a16:creationId xmlns:a16="http://schemas.microsoft.com/office/drawing/2014/main" id="{86C30F98-506E-4602-BD41-DA0A29D3C324}"/>
                  </a:ext>
                </a:extLst>
              </p:cNvPr>
              <p:cNvCxnSpPr>
                <a:cxnSpLocks/>
              </p:cNvCxnSpPr>
              <p:nvPr/>
            </p:nvCxnSpPr>
            <p:spPr>
              <a:xfrm>
                <a:off x="406180" y="2492170"/>
                <a:ext cx="1689083"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520998F-8B50-4C7F-BBB7-B5878AB5D263}"/>
                  </a:ext>
                </a:extLst>
              </p:cNvPr>
              <p:cNvSpPr txBox="1"/>
              <p:nvPr/>
            </p:nvSpPr>
            <p:spPr>
              <a:xfrm>
                <a:off x="359876" y="2016131"/>
                <a:ext cx="1519301" cy="254770"/>
              </a:xfrm>
              <a:prstGeom prst="rect">
                <a:avLst/>
              </a:prstGeom>
              <a:noFill/>
            </p:spPr>
            <p:txBody>
              <a:bodyPr wrap="square" rtlCol="0">
                <a:spAutoFit/>
              </a:bodyPr>
              <a:lstStyle/>
              <a:p>
                <a:r>
                  <a:rPr lang="en-US" sz="899" i="1" dirty="0"/>
                  <a:t>Cogen</a:t>
                </a:r>
              </a:p>
            </p:txBody>
          </p:sp>
          <p:cxnSp>
            <p:nvCxnSpPr>
              <p:cNvPr id="47" name="Straight Connector 46">
                <a:extLst>
                  <a:ext uri="{FF2B5EF4-FFF2-40B4-BE49-F238E27FC236}">
                    <a16:creationId xmlns:a16="http://schemas.microsoft.com/office/drawing/2014/main" id="{B104E5FD-7B4C-441B-866B-15A7AE1BFBA7}"/>
                  </a:ext>
                </a:extLst>
              </p:cNvPr>
              <p:cNvCxnSpPr>
                <a:cxnSpLocks/>
              </p:cNvCxnSpPr>
              <p:nvPr/>
            </p:nvCxnSpPr>
            <p:spPr>
              <a:xfrm>
                <a:off x="393155" y="1237375"/>
                <a:ext cx="1073178"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5C3FC39-4A8C-42AC-8337-56D79C21C10A}"/>
                  </a:ext>
                </a:extLst>
              </p:cNvPr>
              <p:cNvSpPr txBox="1"/>
              <p:nvPr/>
            </p:nvSpPr>
            <p:spPr>
              <a:xfrm>
                <a:off x="360684" y="1369277"/>
                <a:ext cx="1519300" cy="254770"/>
              </a:xfrm>
              <a:prstGeom prst="rect">
                <a:avLst/>
              </a:prstGeom>
              <a:noFill/>
            </p:spPr>
            <p:txBody>
              <a:bodyPr wrap="square" rtlCol="0">
                <a:spAutoFit/>
              </a:bodyPr>
              <a:lstStyle/>
              <a:p>
                <a:r>
                  <a:rPr lang="en-US" sz="899" i="1" dirty="0"/>
                  <a:t>Fuel for Steam</a:t>
                </a:r>
              </a:p>
            </p:txBody>
          </p:sp>
          <p:cxnSp>
            <p:nvCxnSpPr>
              <p:cNvPr id="76" name="Straight Connector 75">
                <a:extLst>
                  <a:ext uri="{FF2B5EF4-FFF2-40B4-BE49-F238E27FC236}">
                    <a16:creationId xmlns:a16="http://schemas.microsoft.com/office/drawing/2014/main" id="{762EEB51-7C51-49A4-ABBA-AD05F9507886}"/>
                  </a:ext>
                </a:extLst>
              </p:cNvPr>
              <p:cNvCxnSpPr>
                <a:cxnSpLocks/>
              </p:cNvCxnSpPr>
              <p:nvPr/>
            </p:nvCxnSpPr>
            <p:spPr>
              <a:xfrm>
                <a:off x="391640" y="1751473"/>
                <a:ext cx="130268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E871D6A-FB7B-47EE-8564-767511007714}"/>
                  </a:ext>
                </a:extLst>
              </p:cNvPr>
              <p:cNvSpPr txBox="1"/>
              <p:nvPr/>
            </p:nvSpPr>
            <p:spPr>
              <a:xfrm>
                <a:off x="377246" y="4301750"/>
                <a:ext cx="1519301" cy="254770"/>
              </a:xfrm>
              <a:prstGeom prst="rect">
                <a:avLst/>
              </a:prstGeom>
              <a:noFill/>
            </p:spPr>
            <p:txBody>
              <a:bodyPr wrap="square" rtlCol="0">
                <a:spAutoFit/>
              </a:bodyPr>
              <a:lstStyle/>
              <a:p>
                <a:r>
                  <a:rPr lang="en-US" sz="899" i="1" dirty="0"/>
                  <a:t>Fuel-Misc.</a:t>
                </a:r>
              </a:p>
            </p:txBody>
          </p:sp>
        </p:grpSp>
        <p:sp>
          <p:nvSpPr>
            <p:cNvPr id="25" name="TextBox 24">
              <a:extLst>
                <a:ext uri="{FF2B5EF4-FFF2-40B4-BE49-F238E27FC236}">
                  <a16:creationId xmlns:a16="http://schemas.microsoft.com/office/drawing/2014/main" id="{D659D49E-AA9D-4A02-BD46-5F5D25AAC5E1}"/>
                </a:ext>
              </a:extLst>
            </p:cNvPr>
            <p:cNvSpPr txBox="1"/>
            <p:nvPr/>
          </p:nvSpPr>
          <p:spPr>
            <a:xfrm>
              <a:off x="271754" y="974725"/>
              <a:ext cx="632485" cy="254770"/>
            </a:xfrm>
            <a:prstGeom prst="rect">
              <a:avLst/>
            </a:prstGeom>
            <a:noFill/>
          </p:spPr>
          <p:txBody>
            <a:bodyPr wrap="none" rtlCol="0">
              <a:spAutoFit/>
            </a:bodyPr>
            <a:lstStyle/>
            <a:p>
              <a:r>
                <a:rPr lang="en-US" sz="899" b="1" i="1" dirty="0"/>
                <a:t>Category</a:t>
              </a:r>
            </a:p>
          </p:txBody>
        </p:sp>
      </p:grpSp>
      <p:grpSp>
        <p:nvGrpSpPr>
          <p:cNvPr id="49" name="Group 48">
            <a:extLst>
              <a:ext uri="{FF2B5EF4-FFF2-40B4-BE49-F238E27FC236}">
                <a16:creationId xmlns:a16="http://schemas.microsoft.com/office/drawing/2014/main" id="{43ABED72-9DD7-49F4-9024-304CFD7CBF6C}"/>
              </a:ext>
            </a:extLst>
          </p:cNvPr>
          <p:cNvGrpSpPr/>
          <p:nvPr/>
        </p:nvGrpSpPr>
        <p:grpSpPr>
          <a:xfrm>
            <a:off x="5153101" y="775168"/>
            <a:ext cx="3452521" cy="2121163"/>
            <a:chOff x="5010106" y="634877"/>
            <a:chExt cx="4054906" cy="4136421"/>
          </a:xfrm>
        </p:grpSpPr>
        <p:graphicFrame>
          <p:nvGraphicFramePr>
            <p:cNvPr id="50" name="Content Placeholder 5">
              <a:extLst>
                <a:ext uri="{FF2B5EF4-FFF2-40B4-BE49-F238E27FC236}">
                  <a16:creationId xmlns:a16="http://schemas.microsoft.com/office/drawing/2014/main" id="{07BD1885-99D3-49E6-8E16-7E899AE64D07}"/>
                </a:ext>
              </a:extLst>
            </p:cNvPr>
            <p:cNvGraphicFramePr>
              <a:graphicFrameLocks/>
            </p:cNvGraphicFramePr>
            <p:nvPr/>
          </p:nvGraphicFramePr>
          <p:xfrm>
            <a:off x="5756515" y="1221354"/>
            <a:ext cx="3308497" cy="3541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1" name="TextBox 50">
              <a:extLst>
                <a:ext uri="{FF2B5EF4-FFF2-40B4-BE49-F238E27FC236}">
                  <a16:creationId xmlns:a16="http://schemas.microsoft.com/office/drawing/2014/main" id="{B44F941E-8933-4C53-9ECE-D286C706B4E2}"/>
                </a:ext>
              </a:extLst>
            </p:cNvPr>
            <p:cNvSpPr txBox="1"/>
            <p:nvPr/>
          </p:nvSpPr>
          <p:spPr>
            <a:xfrm>
              <a:off x="6865804" y="634877"/>
              <a:ext cx="888737" cy="598822"/>
            </a:xfrm>
            <a:prstGeom prst="rect">
              <a:avLst/>
            </a:prstGeom>
            <a:noFill/>
          </p:spPr>
          <p:txBody>
            <a:bodyPr wrap="none" rtlCol="0">
              <a:spAutoFit/>
            </a:bodyPr>
            <a:lstStyle/>
            <a:p>
              <a:r>
                <a:rPr lang="en-US" sz="1398" b="1" dirty="0"/>
                <a:t>Scope 2</a:t>
              </a:r>
            </a:p>
          </p:txBody>
        </p:sp>
        <p:grpSp>
          <p:nvGrpSpPr>
            <p:cNvPr id="52" name="Group 51">
              <a:extLst>
                <a:ext uri="{FF2B5EF4-FFF2-40B4-BE49-F238E27FC236}">
                  <a16:creationId xmlns:a16="http://schemas.microsoft.com/office/drawing/2014/main" id="{F40C3E3B-65BF-47E6-B21F-1CA63DE883C5}"/>
                </a:ext>
              </a:extLst>
            </p:cNvPr>
            <p:cNvGrpSpPr/>
            <p:nvPr/>
          </p:nvGrpSpPr>
          <p:grpSpPr>
            <a:xfrm>
              <a:off x="6367310" y="1275665"/>
              <a:ext cx="2179601" cy="3495633"/>
              <a:chOff x="6367310" y="1275665"/>
              <a:chExt cx="2179601" cy="3495633"/>
            </a:xfrm>
          </p:grpSpPr>
          <p:sp>
            <p:nvSpPr>
              <p:cNvPr id="64" name="TextBox 63">
                <a:extLst>
                  <a:ext uri="{FF2B5EF4-FFF2-40B4-BE49-F238E27FC236}">
                    <a16:creationId xmlns:a16="http://schemas.microsoft.com/office/drawing/2014/main" id="{3D894887-C2CB-480B-B656-E08EF7F1118C}"/>
                  </a:ext>
                </a:extLst>
              </p:cNvPr>
              <p:cNvSpPr txBox="1"/>
              <p:nvPr/>
            </p:nvSpPr>
            <p:spPr>
              <a:xfrm>
                <a:off x="6367310" y="1275665"/>
                <a:ext cx="2179601" cy="389391"/>
              </a:xfrm>
              <a:prstGeom prst="rect">
                <a:avLst/>
              </a:prstGeom>
              <a:noFill/>
            </p:spPr>
            <p:txBody>
              <a:bodyPr wrap="square" rtlCol="0">
                <a:spAutoFit/>
              </a:bodyPr>
              <a:lstStyle/>
              <a:p>
                <a:pPr lvl="0" algn="ctr"/>
                <a:r>
                  <a:rPr lang="en-US" sz="699" b="1" dirty="0"/>
                  <a:t>Purchased non-renewable electricity</a:t>
                </a:r>
              </a:p>
            </p:txBody>
          </p:sp>
          <p:sp>
            <p:nvSpPr>
              <p:cNvPr id="65" name="TextBox 64">
                <a:extLst>
                  <a:ext uri="{FF2B5EF4-FFF2-40B4-BE49-F238E27FC236}">
                    <a16:creationId xmlns:a16="http://schemas.microsoft.com/office/drawing/2014/main" id="{2F9E5D99-1B72-4587-98E7-BCAC981654F4}"/>
                  </a:ext>
                </a:extLst>
              </p:cNvPr>
              <p:cNvSpPr txBox="1"/>
              <p:nvPr/>
            </p:nvSpPr>
            <p:spPr>
              <a:xfrm>
                <a:off x="6547365" y="1796127"/>
                <a:ext cx="1819491" cy="389391"/>
              </a:xfrm>
              <a:prstGeom prst="rect">
                <a:avLst/>
              </a:prstGeom>
              <a:noFill/>
            </p:spPr>
            <p:txBody>
              <a:bodyPr wrap="square" rtlCol="0">
                <a:spAutoFit/>
              </a:bodyPr>
              <a:lstStyle/>
              <a:p>
                <a:pPr lvl="0" algn="ctr"/>
                <a:r>
                  <a:rPr lang="en-US" sz="699" b="1" dirty="0"/>
                  <a:t>Purchased renewable electricity</a:t>
                </a:r>
              </a:p>
            </p:txBody>
          </p:sp>
          <p:sp>
            <p:nvSpPr>
              <p:cNvPr id="94" name="TextBox 93">
                <a:extLst>
                  <a:ext uri="{FF2B5EF4-FFF2-40B4-BE49-F238E27FC236}">
                    <a16:creationId xmlns:a16="http://schemas.microsoft.com/office/drawing/2014/main" id="{7B93EF86-3D57-4791-B152-CDEFB79CC167}"/>
                  </a:ext>
                </a:extLst>
              </p:cNvPr>
              <p:cNvSpPr txBox="1"/>
              <p:nvPr/>
            </p:nvSpPr>
            <p:spPr>
              <a:xfrm>
                <a:off x="6865804" y="3715349"/>
                <a:ext cx="1089919" cy="569475"/>
              </a:xfrm>
              <a:prstGeom prst="rect">
                <a:avLst/>
              </a:prstGeom>
              <a:noFill/>
            </p:spPr>
            <p:txBody>
              <a:bodyPr wrap="square" rtlCol="0">
                <a:spAutoFit/>
              </a:bodyPr>
              <a:lstStyle/>
              <a:p>
                <a:pPr lvl="0" algn="ctr"/>
                <a:r>
                  <a:rPr lang="en-US" sz="649" b="1" dirty="0"/>
                  <a:t>Cooling/Chilled water purchased </a:t>
                </a:r>
              </a:p>
            </p:txBody>
          </p:sp>
          <p:sp>
            <p:nvSpPr>
              <p:cNvPr id="95" name="TextBox 94">
                <a:extLst>
                  <a:ext uri="{FF2B5EF4-FFF2-40B4-BE49-F238E27FC236}">
                    <a16:creationId xmlns:a16="http://schemas.microsoft.com/office/drawing/2014/main" id="{5E2D4911-7183-4F7E-A976-EBD74A4A41EE}"/>
                  </a:ext>
                </a:extLst>
              </p:cNvPr>
              <p:cNvSpPr txBox="1"/>
              <p:nvPr/>
            </p:nvSpPr>
            <p:spPr>
              <a:xfrm>
                <a:off x="6941976" y="4201823"/>
                <a:ext cx="965871" cy="569475"/>
              </a:xfrm>
              <a:prstGeom prst="rect">
                <a:avLst/>
              </a:prstGeom>
              <a:noFill/>
            </p:spPr>
            <p:txBody>
              <a:bodyPr wrap="square" rtlCol="0">
                <a:spAutoFit/>
              </a:bodyPr>
              <a:lstStyle/>
              <a:p>
                <a:pPr lvl="0" algn="ctr"/>
                <a:r>
                  <a:rPr lang="en-US" sz="649" b="1" dirty="0"/>
                  <a:t>Compressed air purchased</a:t>
                </a:r>
              </a:p>
            </p:txBody>
          </p:sp>
        </p:grpSp>
        <p:grpSp>
          <p:nvGrpSpPr>
            <p:cNvPr id="53" name="Group 52">
              <a:extLst>
                <a:ext uri="{FF2B5EF4-FFF2-40B4-BE49-F238E27FC236}">
                  <a16:creationId xmlns:a16="http://schemas.microsoft.com/office/drawing/2014/main" id="{970E2DDD-B852-40A6-B20D-03492A02A8CB}"/>
                </a:ext>
              </a:extLst>
            </p:cNvPr>
            <p:cNvGrpSpPr/>
            <p:nvPr/>
          </p:nvGrpSpPr>
          <p:grpSpPr>
            <a:xfrm>
              <a:off x="5010106" y="764449"/>
              <a:ext cx="2400657" cy="3998051"/>
              <a:chOff x="4819153" y="764449"/>
              <a:chExt cx="2884985" cy="3998051"/>
            </a:xfrm>
          </p:grpSpPr>
          <p:cxnSp>
            <p:nvCxnSpPr>
              <p:cNvPr id="54" name="Straight Connector 53">
                <a:extLst>
                  <a:ext uri="{FF2B5EF4-FFF2-40B4-BE49-F238E27FC236}">
                    <a16:creationId xmlns:a16="http://schemas.microsoft.com/office/drawing/2014/main" id="{AB3913F7-20FB-4061-AB5B-94299CC1DF07}"/>
                  </a:ext>
                </a:extLst>
              </p:cNvPr>
              <p:cNvCxnSpPr>
                <a:cxnSpLocks/>
              </p:cNvCxnSpPr>
              <p:nvPr/>
            </p:nvCxnSpPr>
            <p:spPr>
              <a:xfrm>
                <a:off x="4961697" y="4245969"/>
                <a:ext cx="2394578"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D80A021-9CFE-474A-A8E9-E6DB5ED86A08}"/>
                  </a:ext>
                </a:extLst>
              </p:cNvPr>
              <p:cNvCxnSpPr>
                <a:cxnSpLocks/>
                <a:endCxn id="50" idx="2"/>
              </p:cNvCxnSpPr>
              <p:nvPr/>
            </p:nvCxnSpPr>
            <p:spPr>
              <a:xfrm flipV="1">
                <a:off x="4958163" y="4762498"/>
                <a:ext cx="2745975" cy="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0069A79-1FAC-495F-A16D-75BDF6248967}"/>
                  </a:ext>
                </a:extLst>
              </p:cNvPr>
              <p:cNvSpPr txBox="1"/>
              <p:nvPr/>
            </p:nvSpPr>
            <p:spPr>
              <a:xfrm>
                <a:off x="4877922" y="4289063"/>
                <a:ext cx="705330" cy="449584"/>
              </a:xfrm>
              <a:prstGeom prst="rect">
                <a:avLst/>
              </a:prstGeom>
              <a:noFill/>
            </p:spPr>
            <p:txBody>
              <a:bodyPr wrap="square" rtlCol="0">
                <a:spAutoFit/>
              </a:bodyPr>
              <a:lstStyle/>
              <a:p>
                <a:r>
                  <a:rPr lang="en-US" sz="899" i="1" dirty="0"/>
                  <a:t>Air</a:t>
                </a:r>
              </a:p>
            </p:txBody>
          </p:sp>
          <p:sp>
            <p:nvSpPr>
              <p:cNvPr id="58" name="TextBox 57">
                <a:extLst>
                  <a:ext uri="{FF2B5EF4-FFF2-40B4-BE49-F238E27FC236}">
                    <a16:creationId xmlns:a16="http://schemas.microsoft.com/office/drawing/2014/main" id="{6F089042-9471-4CD5-8627-6714F1EE700C}"/>
                  </a:ext>
                </a:extLst>
              </p:cNvPr>
              <p:cNvSpPr txBox="1"/>
              <p:nvPr/>
            </p:nvSpPr>
            <p:spPr>
              <a:xfrm>
                <a:off x="4857200" y="3794983"/>
                <a:ext cx="858946" cy="449335"/>
              </a:xfrm>
              <a:prstGeom prst="rect">
                <a:avLst/>
              </a:prstGeom>
              <a:noFill/>
            </p:spPr>
            <p:txBody>
              <a:bodyPr wrap="square" rtlCol="0">
                <a:spAutoFit/>
              </a:bodyPr>
              <a:lstStyle/>
              <a:p>
                <a:r>
                  <a:rPr lang="en-US" sz="899" i="1" dirty="0"/>
                  <a:t>Cooling</a:t>
                </a:r>
              </a:p>
            </p:txBody>
          </p:sp>
          <p:cxnSp>
            <p:nvCxnSpPr>
              <p:cNvPr id="59" name="Straight Connector 58">
                <a:extLst>
                  <a:ext uri="{FF2B5EF4-FFF2-40B4-BE49-F238E27FC236}">
                    <a16:creationId xmlns:a16="http://schemas.microsoft.com/office/drawing/2014/main" id="{7EC4A3DC-4E08-47C5-A81B-67C059BC2875}"/>
                  </a:ext>
                </a:extLst>
              </p:cNvPr>
              <p:cNvCxnSpPr>
                <a:cxnSpLocks/>
              </p:cNvCxnSpPr>
              <p:nvPr/>
            </p:nvCxnSpPr>
            <p:spPr>
              <a:xfrm>
                <a:off x="4958163" y="3232162"/>
                <a:ext cx="18749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406F5A1-C2CE-40AA-9157-EADB306FBFD9}"/>
                  </a:ext>
                </a:extLst>
              </p:cNvPr>
              <p:cNvSpPr txBox="1"/>
              <p:nvPr/>
            </p:nvSpPr>
            <p:spPr>
              <a:xfrm>
                <a:off x="4857200" y="3274387"/>
                <a:ext cx="858949" cy="449335"/>
              </a:xfrm>
              <a:prstGeom prst="rect">
                <a:avLst/>
              </a:prstGeom>
              <a:noFill/>
            </p:spPr>
            <p:txBody>
              <a:bodyPr wrap="square" rtlCol="0">
                <a:spAutoFit/>
              </a:bodyPr>
              <a:lstStyle/>
              <a:p>
                <a:r>
                  <a:rPr lang="en-US" sz="899" i="1" dirty="0"/>
                  <a:t>Steam</a:t>
                </a:r>
              </a:p>
            </p:txBody>
          </p:sp>
          <p:cxnSp>
            <p:nvCxnSpPr>
              <p:cNvPr id="61" name="Straight Connector 60">
                <a:extLst>
                  <a:ext uri="{FF2B5EF4-FFF2-40B4-BE49-F238E27FC236}">
                    <a16:creationId xmlns:a16="http://schemas.microsoft.com/office/drawing/2014/main" id="{40D87021-65B8-4510-8D9A-8DEEE4E0D78C}"/>
                  </a:ext>
                </a:extLst>
              </p:cNvPr>
              <p:cNvCxnSpPr>
                <a:cxnSpLocks/>
              </p:cNvCxnSpPr>
              <p:nvPr/>
            </p:nvCxnSpPr>
            <p:spPr>
              <a:xfrm flipV="1">
                <a:off x="4958163" y="1221352"/>
                <a:ext cx="756152" cy="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EE6938C-7E22-4221-A9F2-A036A897C8E3}"/>
                  </a:ext>
                </a:extLst>
              </p:cNvPr>
              <p:cNvSpPr txBox="1"/>
              <p:nvPr/>
            </p:nvSpPr>
            <p:spPr>
              <a:xfrm>
                <a:off x="4859034" y="2068812"/>
                <a:ext cx="1034170" cy="449335"/>
              </a:xfrm>
              <a:prstGeom prst="rect">
                <a:avLst/>
              </a:prstGeom>
              <a:noFill/>
            </p:spPr>
            <p:txBody>
              <a:bodyPr wrap="square" rtlCol="0">
                <a:spAutoFit/>
              </a:bodyPr>
              <a:lstStyle/>
              <a:p>
                <a:r>
                  <a:rPr lang="en-US" sz="899" i="1" dirty="0"/>
                  <a:t>Electricity</a:t>
                </a:r>
              </a:p>
            </p:txBody>
          </p:sp>
          <p:sp>
            <p:nvSpPr>
              <p:cNvPr id="63" name="TextBox 62">
                <a:extLst>
                  <a:ext uri="{FF2B5EF4-FFF2-40B4-BE49-F238E27FC236}">
                    <a16:creationId xmlns:a16="http://schemas.microsoft.com/office/drawing/2014/main" id="{8F18CB3A-88D9-4E5C-9DF5-8FB3092699C3}"/>
                  </a:ext>
                </a:extLst>
              </p:cNvPr>
              <p:cNvSpPr txBox="1"/>
              <p:nvPr/>
            </p:nvSpPr>
            <p:spPr>
              <a:xfrm>
                <a:off x="4819153" y="764449"/>
                <a:ext cx="1034170" cy="449335"/>
              </a:xfrm>
              <a:prstGeom prst="rect">
                <a:avLst/>
              </a:prstGeom>
              <a:noFill/>
            </p:spPr>
            <p:txBody>
              <a:bodyPr wrap="square" rtlCol="0">
                <a:spAutoFit/>
              </a:bodyPr>
              <a:lstStyle/>
              <a:p>
                <a:r>
                  <a:rPr lang="en-US" sz="899" b="1" i="1" dirty="0"/>
                  <a:t>Category</a:t>
                </a:r>
              </a:p>
            </p:txBody>
          </p:sp>
          <p:cxnSp>
            <p:nvCxnSpPr>
              <p:cNvPr id="80" name="Straight Connector 79">
                <a:extLst>
                  <a:ext uri="{FF2B5EF4-FFF2-40B4-BE49-F238E27FC236}">
                    <a16:creationId xmlns:a16="http://schemas.microsoft.com/office/drawing/2014/main" id="{148F14DE-DF1D-4D85-8D2E-D64185ABCE03}"/>
                  </a:ext>
                </a:extLst>
              </p:cNvPr>
              <p:cNvCxnSpPr>
                <a:cxnSpLocks/>
              </p:cNvCxnSpPr>
              <p:nvPr/>
            </p:nvCxnSpPr>
            <p:spPr>
              <a:xfrm>
                <a:off x="4958163" y="3756553"/>
                <a:ext cx="219425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1EC58A29-F30E-43FD-8415-0FCC594A1010}"/>
              </a:ext>
            </a:extLst>
          </p:cNvPr>
          <p:cNvGrpSpPr/>
          <p:nvPr/>
        </p:nvGrpSpPr>
        <p:grpSpPr>
          <a:xfrm>
            <a:off x="329784" y="785984"/>
            <a:ext cx="743386" cy="3706661"/>
            <a:chOff x="98816" y="1036120"/>
            <a:chExt cx="814084" cy="3747476"/>
          </a:xfrm>
        </p:grpSpPr>
        <p:sp>
          <p:nvSpPr>
            <p:cNvPr id="72" name="Arrow: Up 71">
              <a:extLst>
                <a:ext uri="{FF2B5EF4-FFF2-40B4-BE49-F238E27FC236}">
                  <a16:creationId xmlns:a16="http://schemas.microsoft.com/office/drawing/2014/main" id="{404AF2AC-8014-408E-B008-F3B859A9504C}"/>
                </a:ext>
              </a:extLst>
            </p:cNvPr>
            <p:cNvSpPr/>
            <p:nvPr/>
          </p:nvSpPr>
          <p:spPr>
            <a:xfrm rot="10800000">
              <a:off x="181094" y="1288308"/>
              <a:ext cx="462674" cy="3263983"/>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73" name="TextBox 72">
              <a:extLst>
                <a:ext uri="{FF2B5EF4-FFF2-40B4-BE49-F238E27FC236}">
                  <a16:creationId xmlns:a16="http://schemas.microsoft.com/office/drawing/2014/main" id="{147E8590-AA24-4B46-85C3-63C24F771214}"/>
                </a:ext>
              </a:extLst>
            </p:cNvPr>
            <p:cNvSpPr txBox="1"/>
            <p:nvPr/>
          </p:nvSpPr>
          <p:spPr>
            <a:xfrm rot="16200000">
              <a:off x="-854252" y="2538356"/>
              <a:ext cx="2465277" cy="319450"/>
            </a:xfrm>
            <a:prstGeom prst="rect">
              <a:avLst/>
            </a:prstGeom>
            <a:noFill/>
            <a:ln>
              <a:noFill/>
            </a:ln>
          </p:spPr>
          <p:txBody>
            <a:bodyPr wrap="square" rtlCol="0">
              <a:spAutoFit/>
            </a:bodyPr>
            <a:lstStyle/>
            <a:p>
              <a:r>
                <a:rPr lang="en-US" sz="1298" dirty="0">
                  <a:solidFill>
                    <a:schemeClr val="bg1"/>
                  </a:solidFill>
                </a:rPr>
                <a:t>Magnitude of emissions</a:t>
              </a:r>
            </a:p>
          </p:txBody>
        </p:sp>
        <p:sp>
          <p:nvSpPr>
            <p:cNvPr id="74" name="TextBox 73">
              <a:extLst>
                <a:ext uri="{FF2B5EF4-FFF2-40B4-BE49-F238E27FC236}">
                  <a16:creationId xmlns:a16="http://schemas.microsoft.com/office/drawing/2014/main" id="{040D60A7-87E6-4863-AF30-98A41040308F}"/>
                </a:ext>
              </a:extLst>
            </p:cNvPr>
            <p:cNvSpPr txBox="1"/>
            <p:nvPr/>
          </p:nvSpPr>
          <p:spPr>
            <a:xfrm>
              <a:off x="98816" y="4519235"/>
              <a:ext cx="790318" cy="264361"/>
            </a:xfrm>
            <a:prstGeom prst="rect">
              <a:avLst/>
            </a:prstGeom>
            <a:noFill/>
            <a:ln>
              <a:noFill/>
            </a:ln>
          </p:spPr>
          <p:txBody>
            <a:bodyPr wrap="square" rtlCol="0">
              <a:spAutoFit/>
            </a:bodyPr>
            <a:lstStyle/>
            <a:p>
              <a:r>
                <a:rPr lang="en-US" sz="1099" b="1" i="1" dirty="0"/>
                <a:t>Small</a:t>
              </a:r>
            </a:p>
          </p:txBody>
        </p:sp>
        <p:sp>
          <p:nvSpPr>
            <p:cNvPr id="75" name="TextBox 74">
              <a:extLst>
                <a:ext uri="{FF2B5EF4-FFF2-40B4-BE49-F238E27FC236}">
                  <a16:creationId xmlns:a16="http://schemas.microsoft.com/office/drawing/2014/main" id="{5168A03E-5083-45E5-AE02-5A97F91393C8}"/>
                </a:ext>
              </a:extLst>
            </p:cNvPr>
            <p:cNvSpPr txBox="1"/>
            <p:nvPr/>
          </p:nvSpPr>
          <p:spPr>
            <a:xfrm>
              <a:off x="122582" y="1036120"/>
              <a:ext cx="790318" cy="264361"/>
            </a:xfrm>
            <a:prstGeom prst="rect">
              <a:avLst/>
            </a:prstGeom>
            <a:noFill/>
            <a:ln>
              <a:noFill/>
            </a:ln>
          </p:spPr>
          <p:txBody>
            <a:bodyPr wrap="square" rtlCol="0">
              <a:spAutoFit/>
            </a:bodyPr>
            <a:lstStyle/>
            <a:p>
              <a:r>
                <a:rPr lang="en-US" sz="1099" b="1" i="1" dirty="0"/>
                <a:t>Large</a:t>
              </a:r>
            </a:p>
          </p:txBody>
        </p:sp>
      </p:grpSp>
      <p:grpSp>
        <p:nvGrpSpPr>
          <p:cNvPr id="93" name="Group 92">
            <a:extLst>
              <a:ext uri="{FF2B5EF4-FFF2-40B4-BE49-F238E27FC236}">
                <a16:creationId xmlns:a16="http://schemas.microsoft.com/office/drawing/2014/main" id="{BECE6794-CE3F-48A1-B46F-60DD6F424F86}"/>
              </a:ext>
            </a:extLst>
          </p:cNvPr>
          <p:cNvGrpSpPr/>
          <p:nvPr/>
        </p:nvGrpSpPr>
        <p:grpSpPr>
          <a:xfrm>
            <a:off x="7794096" y="4071361"/>
            <a:ext cx="1001766" cy="438725"/>
            <a:chOff x="7777957" y="1226411"/>
            <a:chExt cx="1003003" cy="439267"/>
          </a:xfrm>
        </p:grpSpPr>
        <p:grpSp>
          <p:nvGrpSpPr>
            <p:cNvPr id="66" name="Group 65">
              <a:extLst>
                <a:ext uri="{FF2B5EF4-FFF2-40B4-BE49-F238E27FC236}">
                  <a16:creationId xmlns:a16="http://schemas.microsoft.com/office/drawing/2014/main" id="{94786DD2-F870-4141-9841-038027C39944}"/>
                </a:ext>
              </a:extLst>
            </p:cNvPr>
            <p:cNvGrpSpPr/>
            <p:nvPr/>
          </p:nvGrpSpPr>
          <p:grpSpPr>
            <a:xfrm>
              <a:off x="7851864" y="1226411"/>
              <a:ext cx="929096" cy="431799"/>
              <a:chOff x="8073670" y="1393755"/>
              <a:chExt cx="929096" cy="431799"/>
            </a:xfrm>
          </p:grpSpPr>
          <p:sp>
            <p:nvSpPr>
              <p:cNvPr id="67" name="Rectangle 66">
                <a:extLst>
                  <a:ext uri="{FF2B5EF4-FFF2-40B4-BE49-F238E27FC236}">
                    <a16:creationId xmlns:a16="http://schemas.microsoft.com/office/drawing/2014/main" id="{EA608021-42D4-4C51-BF48-C37AE31D8F6C}"/>
                  </a:ext>
                </a:extLst>
              </p:cNvPr>
              <p:cNvSpPr/>
              <p:nvPr/>
            </p:nvSpPr>
            <p:spPr>
              <a:xfrm>
                <a:off x="8075413" y="1468844"/>
                <a:ext cx="91045" cy="91045"/>
              </a:xfrm>
              <a:prstGeom prst="rect">
                <a:avLst/>
              </a:prstGeom>
              <a:solidFill>
                <a:srgbClr val="FFA16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dirty="0"/>
              </a:p>
            </p:txBody>
          </p:sp>
          <p:sp>
            <p:nvSpPr>
              <p:cNvPr id="68" name="Rectangle 67">
                <a:extLst>
                  <a:ext uri="{FF2B5EF4-FFF2-40B4-BE49-F238E27FC236}">
                    <a16:creationId xmlns:a16="http://schemas.microsoft.com/office/drawing/2014/main" id="{EBD7725B-E8F0-41C9-BC91-CADC13B6867C}"/>
                  </a:ext>
                </a:extLst>
              </p:cNvPr>
              <p:cNvSpPr/>
              <p:nvPr/>
            </p:nvSpPr>
            <p:spPr>
              <a:xfrm>
                <a:off x="8073670" y="1679897"/>
                <a:ext cx="91045" cy="91045"/>
              </a:xfrm>
              <a:prstGeom prst="rect">
                <a:avLst/>
              </a:prstGeom>
              <a:solidFill>
                <a:srgbClr val="9DDD58"/>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dirty="0"/>
              </a:p>
            </p:txBody>
          </p:sp>
          <p:sp>
            <p:nvSpPr>
              <p:cNvPr id="69" name="TextBox 68">
                <a:extLst>
                  <a:ext uri="{FF2B5EF4-FFF2-40B4-BE49-F238E27FC236}">
                    <a16:creationId xmlns:a16="http://schemas.microsoft.com/office/drawing/2014/main" id="{A22AFA2F-8E40-416F-B497-83833320907B}"/>
                  </a:ext>
                </a:extLst>
              </p:cNvPr>
              <p:cNvSpPr txBox="1"/>
              <p:nvPr/>
            </p:nvSpPr>
            <p:spPr>
              <a:xfrm>
                <a:off x="8126490" y="1625499"/>
                <a:ext cx="776774" cy="200055"/>
              </a:xfrm>
              <a:prstGeom prst="rect">
                <a:avLst/>
              </a:prstGeom>
              <a:noFill/>
            </p:spPr>
            <p:txBody>
              <a:bodyPr wrap="square" rtlCol="0">
                <a:spAutoFit/>
              </a:bodyPr>
              <a:lstStyle/>
              <a:p>
                <a:r>
                  <a:rPr lang="en-US" sz="699" dirty="0"/>
                  <a:t>In-line</a:t>
                </a:r>
              </a:p>
            </p:txBody>
          </p:sp>
          <p:sp>
            <p:nvSpPr>
              <p:cNvPr id="70" name="TextBox 69">
                <a:extLst>
                  <a:ext uri="{FF2B5EF4-FFF2-40B4-BE49-F238E27FC236}">
                    <a16:creationId xmlns:a16="http://schemas.microsoft.com/office/drawing/2014/main" id="{B3B62B9B-59E0-4994-867F-76AB85A7F9DB}"/>
                  </a:ext>
                </a:extLst>
              </p:cNvPr>
              <p:cNvSpPr txBox="1"/>
              <p:nvPr/>
            </p:nvSpPr>
            <p:spPr>
              <a:xfrm>
                <a:off x="8126490" y="1393755"/>
                <a:ext cx="876276" cy="307777"/>
              </a:xfrm>
              <a:prstGeom prst="rect">
                <a:avLst/>
              </a:prstGeom>
              <a:noFill/>
            </p:spPr>
            <p:txBody>
              <a:bodyPr wrap="square" rtlCol="0">
                <a:spAutoFit/>
              </a:bodyPr>
              <a:lstStyle/>
              <a:p>
                <a:r>
                  <a:rPr lang="en-US" sz="699" dirty="0"/>
                  <a:t>Key CE gaps identified</a:t>
                </a:r>
              </a:p>
            </p:txBody>
          </p:sp>
        </p:grpSp>
        <p:sp>
          <p:nvSpPr>
            <p:cNvPr id="89" name="Rectangle 88">
              <a:extLst>
                <a:ext uri="{FF2B5EF4-FFF2-40B4-BE49-F238E27FC236}">
                  <a16:creationId xmlns:a16="http://schemas.microsoft.com/office/drawing/2014/main" id="{900F612E-DC95-4D50-B792-D48625A2BFC8}"/>
                </a:ext>
              </a:extLst>
            </p:cNvPr>
            <p:cNvSpPr/>
            <p:nvPr/>
          </p:nvSpPr>
          <p:spPr>
            <a:xfrm>
              <a:off x="7777957" y="1244648"/>
              <a:ext cx="812528" cy="42103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dirty="0"/>
            </a:p>
          </p:txBody>
        </p:sp>
      </p:grpSp>
      <p:sp>
        <p:nvSpPr>
          <p:cNvPr id="77" name="TextBox 76">
            <a:extLst>
              <a:ext uri="{FF2B5EF4-FFF2-40B4-BE49-F238E27FC236}">
                <a16:creationId xmlns:a16="http://schemas.microsoft.com/office/drawing/2014/main" id="{8CFBF2ED-EAD0-4152-A267-A4691DD498CA}"/>
              </a:ext>
            </a:extLst>
          </p:cNvPr>
          <p:cNvSpPr txBox="1"/>
          <p:nvPr/>
        </p:nvSpPr>
        <p:spPr>
          <a:xfrm>
            <a:off x="2585430" y="4291555"/>
            <a:ext cx="2132962" cy="215178"/>
          </a:xfrm>
          <a:prstGeom prst="rect">
            <a:avLst/>
          </a:prstGeom>
          <a:noFill/>
        </p:spPr>
        <p:txBody>
          <a:bodyPr wrap="square" rtlCol="0">
            <a:spAutoFit/>
          </a:bodyPr>
          <a:lstStyle/>
          <a:p>
            <a:r>
              <a:rPr lang="en-US" sz="799" b="1" dirty="0">
                <a:solidFill>
                  <a:schemeClr val="bg2">
                    <a:lumMod val="25000"/>
                  </a:schemeClr>
                </a:solidFill>
              </a:rPr>
              <a:t>CE 2019 actual CO2e (direct): ~1,935KT</a:t>
            </a:r>
          </a:p>
        </p:txBody>
      </p:sp>
      <p:sp>
        <p:nvSpPr>
          <p:cNvPr id="78" name="TextBox 77">
            <a:extLst>
              <a:ext uri="{FF2B5EF4-FFF2-40B4-BE49-F238E27FC236}">
                <a16:creationId xmlns:a16="http://schemas.microsoft.com/office/drawing/2014/main" id="{AAEDD0CE-6AAC-4ECC-A860-2BA798F1D6B4}"/>
              </a:ext>
            </a:extLst>
          </p:cNvPr>
          <p:cNvSpPr txBox="1"/>
          <p:nvPr/>
        </p:nvSpPr>
        <p:spPr>
          <a:xfrm>
            <a:off x="6173433" y="2943823"/>
            <a:ext cx="2184831" cy="215178"/>
          </a:xfrm>
          <a:prstGeom prst="rect">
            <a:avLst/>
          </a:prstGeom>
          <a:noFill/>
        </p:spPr>
        <p:txBody>
          <a:bodyPr wrap="square" rtlCol="0">
            <a:spAutoFit/>
          </a:bodyPr>
          <a:lstStyle/>
          <a:p>
            <a:r>
              <a:rPr lang="en-US" sz="799" b="1" dirty="0">
                <a:solidFill>
                  <a:schemeClr val="bg2">
                    <a:lumMod val="25000"/>
                  </a:schemeClr>
                </a:solidFill>
              </a:rPr>
              <a:t>CE 2019 actual CO2e (indirect): ~986KT</a:t>
            </a:r>
          </a:p>
        </p:txBody>
      </p:sp>
      <p:sp>
        <p:nvSpPr>
          <p:cNvPr id="91" name="Rectangle 90">
            <a:extLst>
              <a:ext uri="{FF2B5EF4-FFF2-40B4-BE49-F238E27FC236}">
                <a16:creationId xmlns:a16="http://schemas.microsoft.com/office/drawing/2014/main" id="{CE096B60-F915-4635-9658-CA427F03F4A7}"/>
              </a:ext>
            </a:extLst>
          </p:cNvPr>
          <p:cNvSpPr/>
          <p:nvPr/>
        </p:nvSpPr>
        <p:spPr>
          <a:xfrm>
            <a:off x="3131395" y="3812233"/>
            <a:ext cx="866475" cy="191995"/>
          </a:xfrm>
          <a:prstGeom prst="rect">
            <a:avLst/>
          </a:prstGeom>
        </p:spPr>
        <p:txBody>
          <a:bodyPr wrap="none">
            <a:spAutoFit/>
          </a:bodyPr>
          <a:lstStyle/>
          <a:p>
            <a:r>
              <a:rPr lang="en-US" sz="649" b="1" dirty="0"/>
              <a:t>Miscellaneous fuels</a:t>
            </a:r>
          </a:p>
        </p:txBody>
      </p:sp>
      <p:sp>
        <p:nvSpPr>
          <p:cNvPr id="81" name="TextBox 80">
            <a:extLst>
              <a:ext uri="{FF2B5EF4-FFF2-40B4-BE49-F238E27FC236}">
                <a16:creationId xmlns:a16="http://schemas.microsoft.com/office/drawing/2014/main" id="{F29A7C07-C1CD-4109-8DDC-FF351063468D}"/>
              </a:ext>
            </a:extLst>
          </p:cNvPr>
          <p:cNvSpPr txBox="1"/>
          <p:nvPr/>
        </p:nvSpPr>
        <p:spPr>
          <a:xfrm>
            <a:off x="1640312" y="4497769"/>
            <a:ext cx="5968355" cy="261287"/>
          </a:xfrm>
          <a:prstGeom prst="rect">
            <a:avLst/>
          </a:prstGeom>
          <a:noFill/>
        </p:spPr>
        <p:txBody>
          <a:bodyPr wrap="square" rtlCol="0">
            <a:spAutoFit/>
          </a:bodyPr>
          <a:lstStyle/>
          <a:p>
            <a:r>
              <a:rPr lang="en-US" sz="1099" b="1" i="1" dirty="0">
                <a:solidFill>
                  <a:schemeClr val="tx2"/>
                </a:solidFill>
              </a:rPr>
              <a:t>In process to quantify key gaps and develop strategies to meet SASB requirements</a:t>
            </a:r>
          </a:p>
        </p:txBody>
      </p:sp>
    </p:spTree>
    <p:extLst>
      <p:ext uri="{BB962C8B-B14F-4D97-AF65-F5344CB8AC3E}">
        <p14:creationId xmlns:p14="http://schemas.microsoft.com/office/powerpoint/2010/main" val="215025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D14B67-5EE3-42FD-9654-C289F7181A1E}"/>
              </a:ext>
            </a:extLst>
          </p:cNvPr>
          <p:cNvSpPr>
            <a:spLocks noGrp="1"/>
          </p:cNvSpPr>
          <p:nvPr>
            <p:ph type="ctrTitle"/>
          </p:nvPr>
        </p:nvSpPr>
        <p:spPr/>
        <p:txBody>
          <a:bodyPr/>
          <a:lstStyle/>
          <a:p>
            <a:r>
              <a:rPr lang="en-US" dirty="0"/>
              <a:t>Energy</a:t>
            </a:r>
          </a:p>
        </p:txBody>
      </p:sp>
      <p:sp>
        <p:nvSpPr>
          <p:cNvPr id="7" name="Subtitle 6">
            <a:extLst>
              <a:ext uri="{FF2B5EF4-FFF2-40B4-BE49-F238E27FC236}">
                <a16:creationId xmlns:a16="http://schemas.microsoft.com/office/drawing/2014/main" id="{C7CB2CE3-7B42-4439-98C6-5C931248E363}"/>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F0CEE288-F88C-4059-B802-EBD0BB2FB539}"/>
              </a:ext>
            </a:extLst>
          </p:cNvPr>
          <p:cNvSpPr>
            <a:spLocks noGrp="1"/>
          </p:cNvSpPr>
          <p:nvPr>
            <p:ph type="sldNum" sz="quarter" idx="11"/>
          </p:nvPr>
        </p:nvSpPr>
        <p:spPr/>
        <p:txBody>
          <a:bodyPr/>
          <a:lstStyle/>
          <a:p>
            <a:fld id="{90223409-09FC-4660-A923-5454ABA2BCF5}" type="slidenum">
              <a:rPr lang="en-US" noProof="0" smtClean="0"/>
              <a:pPr/>
              <a:t>12</a:t>
            </a:fld>
            <a:endParaRPr lang="en-US" noProof="0"/>
          </a:p>
        </p:txBody>
      </p:sp>
      <p:sp>
        <p:nvSpPr>
          <p:cNvPr id="4" name="Footer Placeholder 3">
            <a:extLst>
              <a:ext uri="{FF2B5EF4-FFF2-40B4-BE49-F238E27FC236}">
                <a16:creationId xmlns:a16="http://schemas.microsoft.com/office/drawing/2014/main" id="{3AC2D6DC-3900-484F-BBA0-2E742FCCCD62}"/>
              </a:ext>
            </a:extLst>
          </p:cNvPr>
          <p:cNvSpPr>
            <a:spLocks noGrp="1"/>
          </p:cNvSpPr>
          <p:nvPr>
            <p:ph type="ftr" sz="quarter" idx="10"/>
          </p:nvPr>
        </p:nvSpPr>
        <p:spPr/>
        <p:txBody>
          <a:bodyPr/>
          <a:lstStyle/>
          <a:p>
            <a:pPr algn="l"/>
            <a:r>
              <a:rPr lang="en-US" noProof="0"/>
              <a:t>internal / external/ confidential </a:t>
            </a:r>
          </a:p>
        </p:txBody>
      </p:sp>
    </p:spTree>
    <p:extLst>
      <p:ext uri="{BB962C8B-B14F-4D97-AF65-F5344CB8AC3E}">
        <p14:creationId xmlns:p14="http://schemas.microsoft.com/office/powerpoint/2010/main" val="61482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CD9-D09C-4568-B0BF-70EC29A034EF}"/>
              </a:ext>
            </a:extLst>
          </p:cNvPr>
          <p:cNvSpPr>
            <a:spLocks noGrp="1"/>
          </p:cNvSpPr>
          <p:nvPr>
            <p:ph type="title"/>
          </p:nvPr>
        </p:nvSpPr>
        <p:spPr/>
        <p:txBody>
          <a:bodyPr/>
          <a:lstStyle/>
          <a:p>
            <a:r>
              <a:rPr lang="en-US" dirty="0"/>
              <a:t>Energy - Purchased Energy, excluding mobile and steam or electricity combustion sources</a:t>
            </a:r>
          </a:p>
        </p:txBody>
      </p:sp>
      <p:sp>
        <p:nvSpPr>
          <p:cNvPr id="6" name="Content Placeholder 5">
            <a:extLst>
              <a:ext uri="{FF2B5EF4-FFF2-40B4-BE49-F238E27FC236}">
                <a16:creationId xmlns:a16="http://schemas.microsoft.com/office/drawing/2014/main" id="{EEEFC057-2881-4911-BD6E-F8C5CD84DA73}"/>
              </a:ext>
            </a:extLst>
          </p:cNvPr>
          <p:cNvSpPr>
            <a:spLocks noGrp="1"/>
          </p:cNvSpPr>
          <p:nvPr>
            <p:ph sz="quarter" idx="13"/>
          </p:nvPr>
        </p:nvSpPr>
        <p:spPr>
          <a:xfrm>
            <a:off x="381000" y="895350"/>
            <a:ext cx="3825239" cy="3810000"/>
          </a:xfrm>
        </p:spPr>
        <p:txBody>
          <a:bodyPr>
            <a:normAutofit fontScale="70000" lnSpcReduction="20000"/>
          </a:bodyPr>
          <a:lstStyle/>
          <a:p>
            <a:r>
              <a:rPr lang="en-US" dirty="0"/>
              <a:t>User Instructions:</a:t>
            </a:r>
          </a:p>
          <a:p>
            <a:pPr lvl="1"/>
            <a:r>
              <a:rPr lang="en-US" dirty="0"/>
              <a:t>Purchased Fuels: Enter the </a:t>
            </a:r>
            <a:r>
              <a:rPr lang="en-US" b="1" u="sng" dirty="0"/>
              <a:t>gross</a:t>
            </a:r>
            <a:r>
              <a:rPr lang="en-US" dirty="0"/>
              <a:t> fuel measured volume or heat content associated with purchased fuels for the operation of stationary plant equipment. Plant equipment under this category excludes production of steam which is captured separately. </a:t>
            </a:r>
          </a:p>
          <a:p>
            <a:pPr lvl="2"/>
            <a:r>
              <a:rPr lang="en-US" dirty="0"/>
              <a:t>Examples include fuel usage for: flare pilots, furnaces, incinerators, thermal oxidizers, emergency generators, diesel equipment. </a:t>
            </a:r>
          </a:p>
          <a:p>
            <a:pPr lvl="2"/>
            <a:r>
              <a:rPr lang="en-US" dirty="0"/>
              <a:t>Fuel options include: coal, diesel/distillate fuel oil, LPG, Natural Gas, Propane, Residual Fuel Oil</a:t>
            </a:r>
          </a:p>
          <a:p>
            <a:pPr lvl="2"/>
            <a:r>
              <a:rPr lang="en-US" b="1" u="sng" dirty="0"/>
              <a:t>Gross</a:t>
            </a:r>
            <a:r>
              <a:rPr lang="en-US" dirty="0"/>
              <a:t> GHG emissions will be quantified using appropriate emission factors and GWPs.</a:t>
            </a:r>
          </a:p>
          <a:p>
            <a:pPr lvl="1"/>
            <a:r>
              <a:rPr lang="en-US" dirty="0"/>
              <a:t>Purchased utilities: Enter the measured </a:t>
            </a:r>
            <a:r>
              <a:rPr lang="en-US" b="1" u="sng" dirty="0"/>
              <a:t>gross</a:t>
            </a:r>
            <a:r>
              <a:rPr lang="en-US" dirty="0"/>
              <a:t> amount of energy or volume associated with purchased utilities. </a:t>
            </a:r>
          </a:p>
          <a:p>
            <a:pPr lvl="2"/>
            <a:r>
              <a:rPr lang="en-US" dirty="0"/>
              <a:t>Examples include: purchased electricity (renewable and non-renewable) or steam, compressed air, plant nitrogen, and other utilities provided by other companies. </a:t>
            </a:r>
          </a:p>
          <a:p>
            <a:pPr lvl="2"/>
            <a:r>
              <a:rPr lang="en-US" dirty="0"/>
              <a:t>Purchased utilities include: boiler feed water, chilled and cold water, cold ammonia, compressed air, cooling brine, cooling water, electricity, instrument air, nitrogen, river water, and steam (by fuel type)</a:t>
            </a:r>
          </a:p>
          <a:p>
            <a:pPr lvl="2"/>
            <a:r>
              <a:rPr lang="en-US" dirty="0"/>
              <a:t>Gross GHG emissions will be quantified using appropriate emission factors and GWPs.</a:t>
            </a:r>
          </a:p>
        </p:txBody>
      </p:sp>
      <p:sp>
        <p:nvSpPr>
          <p:cNvPr id="4" name="Footer Placeholder 3">
            <a:extLst>
              <a:ext uri="{FF2B5EF4-FFF2-40B4-BE49-F238E27FC236}">
                <a16:creationId xmlns:a16="http://schemas.microsoft.com/office/drawing/2014/main" id="{6678A62B-DF20-4832-A0A0-3A50FBABE73A}"/>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95FDEEA9-402B-46AB-B73E-49700D8F6485}"/>
              </a:ext>
            </a:extLst>
          </p:cNvPr>
          <p:cNvSpPr>
            <a:spLocks noGrp="1"/>
          </p:cNvSpPr>
          <p:nvPr>
            <p:ph type="sldNum" sz="quarter" idx="15"/>
          </p:nvPr>
        </p:nvSpPr>
        <p:spPr/>
        <p:txBody>
          <a:bodyPr/>
          <a:lstStyle/>
          <a:p>
            <a:fld id="{90223409-09FC-4660-A923-5454ABA2BCF5}" type="slidenum">
              <a:rPr lang="en-US" noProof="0" smtClean="0"/>
              <a:pPr/>
              <a:t>13</a:t>
            </a:fld>
            <a:endParaRPr lang="en-US" noProof="0"/>
          </a:p>
        </p:txBody>
      </p:sp>
      <p:pic>
        <p:nvPicPr>
          <p:cNvPr id="7" name="Picture 6">
            <a:extLst>
              <a:ext uri="{FF2B5EF4-FFF2-40B4-BE49-F238E27FC236}">
                <a16:creationId xmlns:a16="http://schemas.microsoft.com/office/drawing/2014/main" id="{0A16B4F8-CAC9-4D3E-8910-A7EA3D9B1024}"/>
              </a:ext>
            </a:extLst>
          </p:cNvPr>
          <p:cNvPicPr>
            <a:picLocks noChangeAspect="1"/>
          </p:cNvPicPr>
          <p:nvPr/>
        </p:nvPicPr>
        <p:blipFill>
          <a:blip r:embed="rId2"/>
          <a:stretch>
            <a:fillRect/>
          </a:stretch>
        </p:blipFill>
        <p:spPr>
          <a:xfrm>
            <a:off x="4206239" y="804864"/>
            <a:ext cx="4846321" cy="1703176"/>
          </a:xfrm>
          <a:prstGeom prst="rect">
            <a:avLst/>
          </a:prstGeom>
        </p:spPr>
      </p:pic>
      <p:sp>
        <p:nvSpPr>
          <p:cNvPr id="8" name="Content Placeholder 5">
            <a:extLst>
              <a:ext uri="{FF2B5EF4-FFF2-40B4-BE49-F238E27FC236}">
                <a16:creationId xmlns:a16="http://schemas.microsoft.com/office/drawing/2014/main" id="{5DDD4135-163B-4999-B117-13ED0C43D19A}"/>
              </a:ext>
            </a:extLst>
          </p:cNvPr>
          <p:cNvSpPr txBox="1">
            <a:spLocks/>
          </p:cNvSpPr>
          <p:nvPr/>
        </p:nvSpPr>
        <p:spPr>
          <a:xfrm>
            <a:off x="4304211" y="2862729"/>
            <a:ext cx="4748349" cy="1842621"/>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1200" dirty="0"/>
              <a:t>Data Entry Role:</a:t>
            </a:r>
          </a:p>
          <a:p>
            <a:pPr lvl="1"/>
            <a:r>
              <a:rPr lang="en-US" sz="1000" dirty="0"/>
              <a:t>Frequency – monthly data input</a:t>
            </a:r>
          </a:p>
          <a:p>
            <a:pPr lvl="1"/>
            <a:r>
              <a:rPr lang="en-US" sz="1000" dirty="0"/>
              <a:t>Site – Process – By unit or area</a:t>
            </a:r>
          </a:p>
          <a:p>
            <a:pPr lvl="1"/>
            <a:r>
              <a:rPr lang="en-US" sz="1000" dirty="0"/>
              <a:t>Energy source (unit) – Unit of Measure</a:t>
            </a:r>
          </a:p>
          <a:p>
            <a:pPr lvl="1"/>
            <a:r>
              <a:rPr lang="en-US" sz="1000" dirty="0"/>
              <a:t>Quantity – amount (numerical)</a:t>
            </a:r>
          </a:p>
          <a:p>
            <a:pPr lvl="1"/>
            <a:r>
              <a:rPr lang="en-US" sz="1000" dirty="0"/>
              <a:t>Cost – $USD</a:t>
            </a:r>
          </a:p>
          <a:p>
            <a:pPr lvl="1"/>
            <a:r>
              <a:rPr lang="en-US" sz="1000" dirty="0"/>
              <a:t>Notes if needed</a:t>
            </a:r>
          </a:p>
          <a:p>
            <a:pPr lvl="1"/>
            <a:r>
              <a:rPr lang="en-US" sz="1000" dirty="0"/>
              <a:t>Attachments:  Required to upload Evidence to support energy input</a:t>
            </a:r>
          </a:p>
        </p:txBody>
      </p:sp>
      <p:sp>
        <p:nvSpPr>
          <p:cNvPr id="9" name="TextBox 8">
            <a:extLst>
              <a:ext uri="{FF2B5EF4-FFF2-40B4-BE49-F238E27FC236}">
                <a16:creationId xmlns:a16="http://schemas.microsoft.com/office/drawing/2014/main" id="{4E9160F3-DB78-4DE6-8305-C642731D0418}"/>
              </a:ext>
            </a:extLst>
          </p:cNvPr>
          <p:cNvSpPr txBox="1"/>
          <p:nvPr/>
        </p:nvSpPr>
        <p:spPr>
          <a:xfrm>
            <a:off x="4304210" y="2569954"/>
            <a:ext cx="4748349" cy="261610"/>
          </a:xfrm>
          <a:prstGeom prst="rect">
            <a:avLst/>
          </a:prstGeom>
          <a:solidFill>
            <a:schemeClr val="tx2">
              <a:lumMod val="40000"/>
              <a:lumOff val="60000"/>
            </a:schemeClr>
          </a:solidFill>
          <a:ln>
            <a:solidFill>
              <a:schemeClr val="tx1"/>
            </a:solidFill>
          </a:ln>
        </p:spPr>
        <p:txBody>
          <a:bodyPr wrap="square" rtlCol="0">
            <a:spAutoFit/>
          </a:bodyPr>
          <a:lstStyle/>
          <a:p>
            <a:r>
              <a:rPr lang="en-US" sz="1100" dirty="0"/>
              <a:t>Sites encouraged to link upload template to process to existing data process </a:t>
            </a:r>
          </a:p>
        </p:txBody>
      </p:sp>
    </p:spTree>
    <p:extLst>
      <p:ext uri="{BB962C8B-B14F-4D97-AF65-F5344CB8AC3E}">
        <p14:creationId xmlns:p14="http://schemas.microsoft.com/office/powerpoint/2010/main" val="370690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CD9-D09C-4568-B0BF-70EC29A034EF}"/>
              </a:ext>
            </a:extLst>
          </p:cNvPr>
          <p:cNvSpPr>
            <a:spLocks noGrp="1"/>
          </p:cNvSpPr>
          <p:nvPr>
            <p:ph type="title"/>
          </p:nvPr>
        </p:nvSpPr>
        <p:spPr/>
        <p:txBody>
          <a:bodyPr/>
          <a:lstStyle/>
          <a:p>
            <a:r>
              <a:rPr lang="en-US" dirty="0"/>
              <a:t>Energy - Fuel for steam and electricity generation</a:t>
            </a:r>
          </a:p>
        </p:txBody>
      </p:sp>
      <p:sp>
        <p:nvSpPr>
          <p:cNvPr id="6" name="Content Placeholder 5">
            <a:extLst>
              <a:ext uri="{FF2B5EF4-FFF2-40B4-BE49-F238E27FC236}">
                <a16:creationId xmlns:a16="http://schemas.microsoft.com/office/drawing/2014/main" id="{EEEFC057-2881-4911-BD6E-F8C5CD84DA73}"/>
              </a:ext>
            </a:extLst>
          </p:cNvPr>
          <p:cNvSpPr>
            <a:spLocks noGrp="1"/>
          </p:cNvSpPr>
          <p:nvPr>
            <p:ph sz="quarter" idx="13"/>
          </p:nvPr>
        </p:nvSpPr>
        <p:spPr>
          <a:xfrm>
            <a:off x="381000" y="895350"/>
            <a:ext cx="3825239" cy="3810000"/>
          </a:xfrm>
        </p:spPr>
        <p:txBody>
          <a:bodyPr>
            <a:normAutofit fontScale="85000" lnSpcReduction="10000"/>
          </a:bodyPr>
          <a:lstStyle/>
          <a:p>
            <a:r>
              <a:rPr lang="en-US" dirty="0"/>
              <a:t>User Instructions:</a:t>
            </a:r>
          </a:p>
          <a:p>
            <a:pPr lvl="1"/>
            <a:r>
              <a:rPr lang="en-US" dirty="0"/>
              <a:t>Purchased Fuels: Enter the measured </a:t>
            </a:r>
            <a:r>
              <a:rPr lang="en-US" b="1" u="sng" dirty="0"/>
              <a:t>gross</a:t>
            </a:r>
            <a:r>
              <a:rPr lang="en-US" dirty="0"/>
              <a:t> fuel volume purchased, volume of recovered process streams (recovered methane, ethylene, tail gas from process), and vent gas emissions combusted to produce steam and/or electricity on your site. </a:t>
            </a:r>
          </a:p>
          <a:p>
            <a:pPr lvl="2"/>
            <a:r>
              <a:rPr lang="en-US" dirty="0"/>
              <a:t>Fuel options include: coal, diesel/distillate fuel oil, LPG, Natural Gas, Propane, Residual Fuel Oil, hydrogen product, raw hydrogen, recovered ethylene and methane, and </a:t>
            </a:r>
            <a:r>
              <a:rPr lang="en-US" dirty="0" err="1"/>
              <a:t>tailgas</a:t>
            </a:r>
            <a:endParaRPr lang="en-US" dirty="0"/>
          </a:p>
          <a:p>
            <a:pPr lvl="2"/>
            <a:r>
              <a:rPr lang="en-US" b="1" u="sng" dirty="0"/>
              <a:t>Gross</a:t>
            </a:r>
            <a:r>
              <a:rPr lang="en-US" dirty="0"/>
              <a:t> GHG emissions will be quantified using appropriate emission factors and GWPs.</a:t>
            </a:r>
          </a:p>
          <a:p>
            <a:pPr lvl="1"/>
            <a:r>
              <a:rPr lang="en-US" dirty="0"/>
              <a:t>Enter volume of steam and electricity sold. </a:t>
            </a:r>
          </a:p>
          <a:p>
            <a:pPr lvl="2"/>
            <a:r>
              <a:rPr lang="en-US" dirty="0"/>
              <a:t>If steam and electricity are produced and sold to a 3rd party, net GHG emissions will be quantified based on volume of steam sold to the 3rd party.</a:t>
            </a:r>
          </a:p>
        </p:txBody>
      </p:sp>
      <p:sp>
        <p:nvSpPr>
          <p:cNvPr id="4" name="Footer Placeholder 3">
            <a:extLst>
              <a:ext uri="{FF2B5EF4-FFF2-40B4-BE49-F238E27FC236}">
                <a16:creationId xmlns:a16="http://schemas.microsoft.com/office/drawing/2014/main" id="{6678A62B-DF20-4832-A0A0-3A50FBABE73A}"/>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95FDEEA9-402B-46AB-B73E-49700D8F6485}"/>
              </a:ext>
            </a:extLst>
          </p:cNvPr>
          <p:cNvSpPr>
            <a:spLocks noGrp="1"/>
          </p:cNvSpPr>
          <p:nvPr>
            <p:ph type="sldNum" sz="quarter" idx="15"/>
          </p:nvPr>
        </p:nvSpPr>
        <p:spPr/>
        <p:txBody>
          <a:bodyPr/>
          <a:lstStyle/>
          <a:p>
            <a:fld id="{90223409-09FC-4660-A923-5454ABA2BCF5}" type="slidenum">
              <a:rPr lang="en-US" noProof="0" smtClean="0"/>
              <a:pPr/>
              <a:t>14</a:t>
            </a:fld>
            <a:endParaRPr lang="en-US" noProof="0"/>
          </a:p>
        </p:txBody>
      </p:sp>
      <p:sp>
        <p:nvSpPr>
          <p:cNvPr id="8" name="Content Placeholder 5">
            <a:extLst>
              <a:ext uri="{FF2B5EF4-FFF2-40B4-BE49-F238E27FC236}">
                <a16:creationId xmlns:a16="http://schemas.microsoft.com/office/drawing/2014/main" id="{5DDD4135-163B-4999-B117-13ED0C43D19A}"/>
              </a:ext>
            </a:extLst>
          </p:cNvPr>
          <p:cNvSpPr txBox="1">
            <a:spLocks/>
          </p:cNvSpPr>
          <p:nvPr/>
        </p:nvSpPr>
        <p:spPr>
          <a:xfrm>
            <a:off x="4232362" y="2427496"/>
            <a:ext cx="4792185" cy="2277854"/>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1200" dirty="0"/>
              <a:t>Data Entry Role:</a:t>
            </a:r>
          </a:p>
          <a:p>
            <a:pPr lvl="1"/>
            <a:r>
              <a:rPr lang="en-US" sz="1000" dirty="0"/>
              <a:t>Frequency – monthly data input</a:t>
            </a:r>
          </a:p>
          <a:p>
            <a:pPr lvl="1"/>
            <a:r>
              <a:rPr lang="en-US" sz="1000" dirty="0"/>
              <a:t>Site – Process – By unit or area</a:t>
            </a:r>
          </a:p>
          <a:p>
            <a:pPr lvl="1"/>
            <a:r>
              <a:rPr lang="en-US" sz="1000" dirty="0"/>
              <a:t>Fuel combusted (unit) – selected all that apply, monthly</a:t>
            </a:r>
          </a:p>
          <a:p>
            <a:pPr lvl="1"/>
            <a:r>
              <a:rPr lang="en-US" sz="1000" dirty="0"/>
              <a:t>Quantity – amount (numerical)</a:t>
            </a:r>
          </a:p>
          <a:p>
            <a:pPr lvl="1"/>
            <a:r>
              <a:rPr lang="en-US" sz="1000" dirty="0"/>
              <a:t>Cost – $USD</a:t>
            </a:r>
          </a:p>
          <a:p>
            <a:pPr lvl="1"/>
            <a:r>
              <a:rPr lang="en-US" sz="1000" dirty="0"/>
              <a:t>Steam generated/sold – enter total amount of steam generated and sold</a:t>
            </a:r>
          </a:p>
          <a:p>
            <a:pPr lvl="1"/>
            <a:r>
              <a:rPr lang="en-US" sz="1000" dirty="0"/>
              <a:t>Electricity generated/sold – enter total amount of electricity generated and sold</a:t>
            </a:r>
          </a:p>
          <a:p>
            <a:pPr lvl="1"/>
            <a:r>
              <a:rPr lang="en-US" sz="1000" dirty="0"/>
              <a:t>Notes if needed</a:t>
            </a:r>
          </a:p>
          <a:p>
            <a:pPr lvl="1"/>
            <a:r>
              <a:rPr lang="en-US" sz="1000" dirty="0"/>
              <a:t>Attachments:  Required to upload Evidence to support energy input</a:t>
            </a:r>
          </a:p>
        </p:txBody>
      </p:sp>
      <p:sp>
        <p:nvSpPr>
          <p:cNvPr id="9" name="TextBox 8">
            <a:extLst>
              <a:ext uri="{FF2B5EF4-FFF2-40B4-BE49-F238E27FC236}">
                <a16:creationId xmlns:a16="http://schemas.microsoft.com/office/drawing/2014/main" id="{4E9160F3-DB78-4DE6-8305-C642731D0418}"/>
              </a:ext>
            </a:extLst>
          </p:cNvPr>
          <p:cNvSpPr txBox="1"/>
          <p:nvPr/>
        </p:nvSpPr>
        <p:spPr>
          <a:xfrm>
            <a:off x="4206239" y="2134929"/>
            <a:ext cx="4805247" cy="261610"/>
          </a:xfrm>
          <a:prstGeom prst="rect">
            <a:avLst/>
          </a:prstGeom>
          <a:solidFill>
            <a:schemeClr val="tx2">
              <a:lumMod val="40000"/>
              <a:lumOff val="60000"/>
            </a:schemeClr>
          </a:solidFill>
          <a:ln>
            <a:solidFill>
              <a:schemeClr val="tx1"/>
            </a:solidFill>
          </a:ln>
        </p:spPr>
        <p:txBody>
          <a:bodyPr wrap="square" rtlCol="0">
            <a:spAutoFit/>
          </a:bodyPr>
          <a:lstStyle/>
          <a:p>
            <a:pPr algn="ctr"/>
            <a:r>
              <a:rPr lang="en-US" sz="1100" dirty="0"/>
              <a:t>Sites encouraged to link upload template to process to existing data process </a:t>
            </a:r>
          </a:p>
        </p:txBody>
      </p:sp>
      <p:pic>
        <p:nvPicPr>
          <p:cNvPr id="3" name="Picture 2">
            <a:extLst>
              <a:ext uri="{FF2B5EF4-FFF2-40B4-BE49-F238E27FC236}">
                <a16:creationId xmlns:a16="http://schemas.microsoft.com/office/drawing/2014/main" id="{9627228C-66F3-4A66-994D-5FED3C90198B}"/>
              </a:ext>
            </a:extLst>
          </p:cNvPr>
          <p:cNvPicPr>
            <a:picLocks noChangeAspect="1"/>
          </p:cNvPicPr>
          <p:nvPr/>
        </p:nvPicPr>
        <p:blipFill>
          <a:blip r:embed="rId2"/>
          <a:stretch>
            <a:fillRect/>
          </a:stretch>
        </p:blipFill>
        <p:spPr>
          <a:xfrm>
            <a:off x="4219300" y="788354"/>
            <a:ext cx="4805247" cy="1315617"/>
          </a:xfrm>
          <a:prstGeom prst="rect">
            <a:avLst/>
          </a:prstGeom>
        </p:spPr>
      </p:pic>
    </p:spTree>
    <p:extLst>
      <p:ext uri="{BB962C8B-B14F-4D97-AF65-F5344CB8AC3E}">
        <p14:creationId xmlns:p14="http://schemas.microsoft.com/office/powerpoint/2010/main" val="1140241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CD9-D09C-4568-B0BF-70EC29A034EF}"/>
              </a:ext>
            </a:extLst>
          </p:cNvPr>
          <p:cNvSpPr>
            <a:spLocks noGrp="1"/>
          </p:cNvSpPr>
          <p:nvPr>
            <p:ph type="title"/>
          </p:nvPr>
        </p:nvSpPr>
        <p:spPr/>
        <p:txBody>
          <a:bodyPr/>
          <a:lstStyle/>
          <a:p>
            <a:r>
              <a:rPr lang="en-US" dirty="0"/>
              <a:t>Energy - Purchased Energy, mobile combustion</a:t>
            </a:r>
          </a:p>
        </p:txBody>
      </p:sp>
      <p:sp>
        <p:nvSpPr>
          <p:cNvPr id="6" name="Content Placeholder 5">
            <a:extLst>
              <a:ext uri="{FF2B5EF4-FFF2-40B4-BE49-F238E27FC236}">
                <a16:creationId xmlns:a16="http://schemas.microsoft.com/office/drawing/2014/main" id="{EEEFC057-2881-4911-BD6E-F8C5CD84DA73}"/>
              </a:ext>
            </a:extLst>
          </p:cNvPr>
          <p:cNvSpPr>
            <a:spLocks noGrp="1"/>
          </p:cNvSpPr>
          <p:nvPr>
            <p:ph sz="quarter" idx="13"/>
          </p:nvPr>
        </p:nvSpPr>
        <p:spPr>
          <a:xfrm>
            <a:off x="381000" y="895350"/>
            <a:ext cx="3825239" cy="3810000"/>
          </a:xfrm>
        </p:spPr>
        <p:txBody>
          <a:bodyPr>
            <a:normAutofit/>
          </a:bodyPr>
          <a:lstStyle/>
          <a:p>
            <a:r>
              <a:rPr lang="en-US" dirty="0"/>
              <a:t>User Instructions:</a:t>
            </a:r>
          </a:p>
          <a:p>
            <a:pPr lvl="1"/>
            <a:r>
              <a:rPr lang="en-US" dirty="0"/>
              <a:t>Purchased Fuels: Enter the measured or estimated fuel volume purchased for use in off-road vehicles (e.g., fork trucks, cranes, and lifts) and onsite passenger vehicles (trucks and cars)</a:t>
            </a:r>
          </a:p>
          <a:p>
            <a:pPr lvl="2"/>
            <a:r>
              <a:rPr lang="en-US" dirty="0"/>
              <a:t>Fuel options include: </a:t>
            </a:r>
            <a:r>
              <a:rPr lang="en-US" dirty="0" err="1"/>
              <a:t>offroad</a:t>
            </a:r>
            <a:r>
              <a:rPr lang="en-US" dirty="0"/>
              <a:t> vehicle diesel, gasoline, propane / passenger vehicle diesel and gasoline</a:t>
            </a:r>
          </a:p>
          <a:p>
            <a:pPr lvl="2"/>
            <a:r>
              <a:rPr lang="en-US" dirty="0"/>
              <a:t>GHG emissions will be quantified using appropriate emission factors and GWPs</a:t>
            </a:r>
          </a:p>
          <a:p>
            <a:pPr lvl="1"/>
            <a:r>
              <a:rPr lang="en-US" dirty="0"/>
              <a:t>Please upload documented basis (how amount/volume is determined (flow meter, calculation, invoice)) and record.</a:t>
            </a:r>
          </a:p>
          <a:p>
            <a:pPr lvl="1"/>
            <a:endParaRPr lang="en-US" dirty="0"/>
          </a:p>
          <a:p>
            <a:pPr lvl="1"/>
            <a:endParaRPr lang="en-US" dirty="0"/>
          </a:p>
        </p:txBody>
      </p:sp>
      <p:sp>
        <p:nvSpPr>
          <p:cNvPr id="4" name="Footer Placeholder 3">
            <a:extLst>
              <a:ext uri="{FF2B5EF4-FFF2-40B4-BE49-F238E27FC236}">
                <a16:creationId xmlns:a16="http://schemas.microsoft.com/office/drawing/2014/main" id="{6678A62B-DF20-4832-A0A0-3A50FBABE73A}"/>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95FDEEA9-402B-46AB-B73E-49700D8F6485}"/>
              </a:ext>
            </a:extLst>
          </p:cNvPr>
          <p:cNvSpPr>
            <a:spLocks noGrp="1"/>
          </p:cNvSpPr>
          <p:nvPr>
            <p:ph type="sldNum" sz="quarter" idx="15"/>
          </p:nvPr>
        </p:nvSpPr>
        <p:spPr/>
        <p:txBody>
          <a:bodyPr/>
          <a:lstStyle/>
          <a:p>
            <a:fld id="{90223409-09FC-4660-A923-5454ABA2BCF5}" type="slidenum">
              <a:rPr lang="en-US" noProof="0" smtClean="0"/>
              <a:pPr/>
              <a:t>15</a:t>
            </a:fld>
            <a:endParaRPr lang="en-US" noProof="0"/>
          </a:p>
        </p:txBody>
      </p:sp>
      <p:sp>
        <p:nvSpPr>
          <p:cNvPr id="8" name="Content Placeholder 5">
            <a:extLst>
              <a:ext uri="{FF2B5EF4-FFF2-40B4-BE49-F238E27FC236}">
                <a16:creationId xmlns:a16="http://schemas.microsoft.com/office/drawing/2014/main" id="{5DDD4135-163B-4999-B117-13ED0C43D19A}"/>
              </a:ext>
            </a:extLst>
          </p:cNvPr>
          <p:cNvSpPr txBox="1">
            <a:spLocks/>
          </p:cNvSpPr>
          <p:nvPr/>
        </p:nvSpPr>
        <p:spPr>
          <a:xfrm>
            <a:off x="4206238" y="2685300"/>
            <a:ext cx="4792185" cy="2032819"/>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1200" dirty="0"/>
              <a:t>Data Entry Role:</a:t>
            </a:r>
          </a:p>
          <a:p>
            <a:pPr lvl="1"/>
            <a:r>
              <a:rPr lang="en-US" sz="1000" dirty="0"/>
              <a:t>Frequency – monthly data input</a:t>
            </a:r>
          </a:p>
          <a:p>
            <a:pPr lvl="1"/>
            <a:r>
              <a:rPr lang="en-US" sz="1000" dirty="0"/>
              <a:t>Site – Process – By unit or area</a:t>
            </a:r>
          </a:p>
          <a:p>
            <a:pPr lvl="1"/>
            <a:r>
              <a:rPr lang="en-US" sz="1000" dirty="0"/>
              <a:t>Vehicle type and fuel – passenger or </a:t>
            </a:r>
            <a:r>
              <a:rPr lang="en-US" sz="1000" dirty="0" err="1"/>
              <a:t>offroad</a:t>
            </a:r>
            <a:r>
              <a:rPr lang="en-US" sz="1000" dirty="0"/>
              <a:t> vehicle</a:t>
            </a:r>
          </a:p>
          <a:p>
            <a:pPr lvl="1"/>
            <a:r>
              <a:rPr lang="en-US" sz="1000" dirty="0"/>
              <a:t>Unit – Liters or gallons</a:t>
            </a:r>
          </a:p>
          <a:p>
            <a:pPr lvl="1"/>
            <a:r>
              <a:rPr lang="en-US" sz="1000" dirty="0"/>
              <a:t>Quantity – amount (numerical)</a:t>
            </a:r>
          </a:p>
          <a:p>
            <a:pPr lvl="1"/>
            <a:r>
              <a:rPr lang="en-US" sz="1000" dirty="0"/>
              <a:t>Cost – $USD</a:t>
            </a:r>
          </a:p>
          <a:p>
            <a:pPr lvl="1"/>
            <a:r>
              <a:rPr lang="en-US" sz="1000" dirty="0"/>
              <a:t>Notes if needed</a:t>
            </a:r>
          </a:p>
          <a:p>
            <a:pPr lvl="1"/>
            <a:r>
              <a:rPr lang="en-US" sz="1000" dirty="0"/>
              <a:t>Attachments:  Required to upload Evidence to support energy input</a:t>
            </a:r>
          </a:p>
        </p:txBody>
      </p:sp>
      <p:sp>
        <p:nvSpPr>
          <p:cNvPr id="9" name="TextBox 8">
            <a:extLst>
              <a:ext uri="{FF2B5EF4-FFF2-40B4-BE49-F238E27FC236}">
                <a16:creationId xmlns:a16="http://schemas.microsoft.com/office/drawing/2014/main" id="{4E9160F3-DB78-4DE6-8305-C642731D0418}"/>
              </a:ext>
            </a:extLst>
          </p:cNvPr>
          <p:cNvSpPr txBox="1"/>
          <p:nvPr/>
        </p:nvSpPr>
        <p:spPr>
          <a:xfrm>
            <a:off x="4193176" y="2413153"/>
            <a:ext cx="4805247" cy="261610"/>
          </a:xfrm>
          <a:prstGeom prst="rect">
            <a:avLst/>
          </a:prstGeom>
          <a:solidFill>
            <a:schemeClr val="tx2">
              <a:lumMod val="40000"/>
              <a:lumOff val="60000"/>
            </a:schemeClr>
          </a:solidFill>
          <a:ln>
            <a:solidFill>
              <a:schemeClr val="tx1"/>
            </a:solidFill>
          </a:ln>
        </p:spPr>
        <p:txBody>
          <a:bodyPr wrap="square" rtlCol="0">
            <a:spAutoFit/>
          </a:bodyPr>
          <a:lstStyle/>
          <a:p>
            <a:pPr algn="ctr"/>
            <a:r>
              <a:rPr lang="en-US" sz="1100" dirty="0"/>
              <a:t>Sites encouraged to link upload template to process to existing data process </a:t>
            </a:r>
          </a:p>
        </p:txBody>
      </p:sp>
      <p:pic>
        <p:nvPicPr>
          <p:cNvPr id="7" name="Picture 6">
            <a:extLst>
              <a:ext uri="{FF2B5EF4-FFF2-40B4-BE49-F238E27FC236}">
                <a16:creationId xmlns:a16="http://schemas.microsoft.com/office/drawing/2014/main" id="{DB38E9A7-A0AA-4E9C-8DF8-424B103EE791}"/>
              </a:ext>
            </a:extLst>
          </p:cNvPr>
          <p:cNvPicPr>
            <a:picLocks noChangeAspect="1"/>
          </p:cNvPicPr>
          <p:nvPr/>
        </p:nvPicPr>
        <p:blipFill>
          <a:blip r:embed="rId2"/>
          <a:stretch>
            <a:fillRect/>
          </a:stretch>
        </p:blipFill>
        <p:spPr>
          <a:xfrm>
            <a:off x="4206238" y="850456"/>
            <a:ext cx="4818309" cy="1524687"/>
          </a:xfrm>
          <a:prstGeom prst="rect">
            <a:avLst/>
          </a:prstGeom>
        </p:spPr>
      </p:pic>
    </p:spTree>
    <p:extLst>
      <p:ext uri="{BB962C8B-B14F-4D97-AF65-F5344CB8AC3E}">
        <p14:creationId xmlns:p14="http://schemas.microsoft.com/office/powerpoint/2010/main" val="424525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106F-4810-4C80-905E-DD807D30A2BB}"/>
              </a:ext>
            </a:extLst>
          </p:cNvPr>
          <p:cNvSpPr>
            <a:spLocks noGrp="1"/>
          </p:cNvSpPr>
          <p:nvPr>
            <p:ph type="title"/>
          </p:nvPr>
        </p:nvSpPr>
        <p:spPr/>
        <p:txBody>
          <a:bodyPr/>
          <a:lstStyle/>
          <a:p>
            <a:r>
              <a:rPr lang="en-US" dirty="0"/>
              <a:t>Self-generated electricity (excl. from fuels)</a:t>
            </a:r>
          </a:p>
        </p:txBody>
      </p:sp>
      <p:sp>
        <p:nvSpPr>
          <p:cNvPr id="3" name="Content Placeholder 2">
            <a:extLst>
              <a:ext uri="{FF2B5EF4-FFF2-40B4-BE49-F238E27FC236}">
                <a16:creationId xmlns:a16="http://schemas.microsoft.com/office/drawing/2014/main" id="{35ED1386-9678-46B3-9158-52DAA2B861A0}"/>
              </a:ext>
            </a:extLst>
          </p:cNvPr>
          <p:cNvSpPr>
            <a:spLocks noGrp="1"/>
          </p:cNvSpPr>
          <p:nvPr>
            <p:ph sz="quarter" idx="13"/>
          </p:nvPr>
        </p:nvSpPr>
        <p:spPr>
          <a:xfrm>
            <a:off x="381000" y="895350"/>
            <a:ext cx="3250475" cy="3810000"/>
          </a:xfrm>
        </p:spPr>
        <p:txBody>
          <a:bodyPr>
            <a:normAutofit fontScale="92500"/>
          </a:bodyPr>
          <a:lstStyle/>
          <a:p>
            <a:r>
              <a:rPr lang="en-US" dirty="0"/>
              <a:t>DO NOT ENTER ELECTRICITY GENERATED BY BURNING FUELS (included in the "Fuel for steam and electricity generation" form).</a:t>
            </a:r>
          </a:p>
          <a:p>
            <a:r>
              <a:rPr lang="en-US" dirty="0"/>
              <a:t>Self-generated electricity: enter the amount of self-generated renewable and non-renewable electricity generated that is not included in the "Fuel for steam and electricity generation" form.</a:t>
            </a:r>
          </a:p>
          <a:p>
            <a:r>
              <a:rPr lang="en-US" dirty="0"/>
              <a:t>If electricity is sold to the grid, or to 3rd parties, enter the amount of electricity sold to calculate the net GHG emissions for the facility.</a:t>
            </a:r>
          </a:p>
        </p:txBody>
      </p:sp>
      <p:sp>
        <p:nvSpPr>
          <p:cNvPr id="4" name="Footer Placeholder 3">
            <a:extLst>
              <a:ext uri="{FF2B5EF4-FFF2-40B4-BE49-F238E27FC236}">
                <a16:creationId xmlns:a16="http://schemas.microsoft.com/office/drawing/2014/main" id="{D4EA5D03-240F-415C-8BB4-7CBFAADB03A3}"/>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01A3CA96-BF9A-4507-9D21-F4D549FDDBDA}"/>
              </a:ext>
            </a:extLst>
          </p:cNvPr>
          <p:cNvSpPr>
            <a:spLocks noGrp="1"/>
          </p:cNvSpPr>
          <p:nvPr>
            <p:ph type="sldNum" sz="quarter" idx="15"/>
          </p:nvPr>
        </p:nvSpPr>
        <p:spPr/>
        <p:txBody>
          <a:bodyPr/>
          <a:lstStyle/>
          <a:p>
            <a:fld id="{90223409-09FC-4660-A923-5454ABA2BCF5}" type="slidenum">
              <a:rPr lang="en-US" noProof="0" smtClean="0"/>
              <a:pPr/>
              <a:t>16</a:t>
            </a:fld>
            <a:endParaRPr lang="en-US" noProof="0"/>
          </a:p>
        </p:txBody>
      </p:sp>
      <p:pic>
        <p:nvPicPr>
          <p:cNvPr id="6" name="Picture 5">
            <a:extLst>
              <a:ext uri="{FF2B5EF4-FFF2-40B4-BE49-F238E27FC236}">
                <a16:creationId xmlns:a16="http://schemas.microsoft.com/office/drawing/2014/main" id="{FC4D14C3-6488-4851-8C61-3E353F98AD2A}"/>
              </a:ext>
            </a:extLst>
          </p:cNvPr>
          <p:cNvPicPr>
            <a:picLocks noChangeAspect="1"/>
          </p:cNvPicPr>
          <p:nvPr/>
        </p:nvPicPr>
        <p:blipFill>
          <a:blip r:embed="rId2"/>
          <a:stretch>
            <a:fillRect/>
          </a:stretch>
        </p:blipFill>
        <p:spPr>
          <a:xfrm>
            <a:off x="3631474" y="1106583"/>
            <a:ext cx="5432034" cy="1569424"/>
          </a:xfrm>
          <a:prstGeom prst="rect">
            <a:avLst/>
          </a:prstGeom>
        </p:spPr>
      </p:pic>
      <p:sp>
        <p:nvSpPr>
          <p:cNvPr id="8" name="Content Placeholder 5">
            <a:extLst>
              <a:ext uri="{FF2B5EF4-FFF2-40B4-BE49-F238E27FC236}">
                <a16:creationId xmlns:a16="http://schemas.microsoft.com/office/drawing/2014/main" id="{8E3D2952-76F4-4667-8019-17D51E9A9C68}"/>
              </a:ext>
            </a:extLst>
          </p:cNvPr>
          <p:cNvSpPr txBox="1">
            <a:spLocks/>
          </p:cNvSpPr>
          <p:nvPr/>
        </p:nvSpPr>
        <p:spPr>
          <a:xfrm>
            <a:off x="3631475" y="3056364"/>
            <a:ext cx="5432033" cy="1569425"/>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1200" dirty="0"/>
              <a:t>Data Entry Role:</a:t>
            </a:r>
          </a:p>
          <a:p>
            <a:pPr lvl="1"/>
            <a:r>
              <a:rPr lang="en-US" sz="1000" dirty="0"/>
              <a:t>Frequency – monthly data input</a:t>
            </a:r>
          </a:p>
          <a:p>
            <a:pPr lvl="1"/>
            <a:r>
              <a:rPr lang="en-US" sz="1000" dirty="0"/>
              <a:t>Site – Process – By unit or area</a:t>
            </a:r>
          </a:p>
          <a:p>
            <a:pPr lvl="1"/>
            <a:r>
              <a:rPr lang="en-US" sz="1000" dirty="0"/>
              <a:t>Electricity generated – enter total amount of electricity generated</a:t>
            </a:r>
          </a:p>
          <a:p>
            <a:pPr lvl="1"/>
            <a:r>
              <a:rPr lang="en-US" sz="1000" dirty="0"/>
              <a:t>Electricity sold – enter total amount of electricity sold</a:t>
            </a:r>
          </a:p>
          <a:p>
            <a:pPr lvl="1"/>
            <a:r>
              <a:rPr lang="en-US" sz="1000" dirty="0"/>
              <a:t>Notes if needed</a:t>
            </a:r>
          </a:p>
          <a:p>
            <a:pPr lvl="1"/>
            <a:r>
              <a:rPr lang="en-US" sz="1000" dirty="0"/>
              <a:t>Attachments:  Required to upload Evidence to support energy input</a:t>
            </a:r>
          </a:p>
        </p:txBody>
      </p:sp>
      <p:sp>
        <p:nvSpPr>
          <p:cNvPr id="9" name="TextBox 8">
            <a:extLst>
              <a:ext uri="{FF2B5EF4-FFF2-40B4-BE49-F238E27FC236}">
                <a16:creationId xmlns:a16="http://schemas.microsoft.com/office/drawing/2014/main" id="{2D4FF4B7-6A47-452E-9780-F7FF72610753}"/>
              </a:ext>
            </a:extLst>
          </p:cNvPr>
          <p:cNvSpPr txBox="1"/>
          <p:nvPr/>
        </p:nvSpPr>
        <p:spPr>
          <a:xfrm>
            <a:off x="3631474" y="2755568"/>
            <a:ext cx="5432034" cy="261610"/>
          </a:xfrm>
          <a:prstGeom prst="rect">
            <a:avLst/>
          </a:prstGeom>
          <a:solidFill>
            <a:schemeClr val="tx2">
              <a:lumMod val="40000"/>
              <a:lumOff val="60000"/>
            </a:schemeClr>
          </a:solidFill>
          <a:ln>
            <a:solidFill>
              <a:schemeClr val="tx1"/>
            </a:solidFill>
          </a:ln>
        </p:spPr>
        <p:txBody>
          <a:bodyPr wrap="square" rtlCol="0">
            <a:spAutoFit/>
          </a:bodyPr>
          <a:lstStyle/>
          <a:p>
            <a:pPr algn="ctr"/>
            <a:r>
              <a:rPr lang="en-US" sz="1100" dirty="0"/>
              <a:t>Sites encouraged to link upload template to process to existing data process </a:t>
            </a:r>
          </a:p>
        </p:txBody>
      </p:sp>
    </p:spTree>
    <p:extLst>
      <p:ext uri="{BB962C8B-B14F-4D97-AF65-F5344CB8AC3E}">
        <p14:creationId xmlns:p14="http://schemas.microsoft.com/office/powerpoint/2010/main" val="386818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C9E4-A62D-4473-8D82-238B6E91BA45}"/>
              </a:ext>
            </a:extLst>
          </p:cNvPr>
          <p:cNvSpPr>
            <a:spLocks noGrp="1"/>
          </p:cNvSpPr>
          <p:nvPr>
            <p:ph type="title"/>
          </p:nvPr>
        </p:nvSpPr>
        <p:spPr/>
        <p:txBody>
          <a:bodyPr>
            <a:normAutofit/>
          </a:bodyPr>
          <a:lstStyle/>
          <a:p>
            <a:pPr fontAlgn="base"/>
            <a:r>
              <a:rPr lang="en-US" dirty="0"/>
              <a:t>Renewable power purchase agreements</a:t>
            </a:r>
          </a:p>
        </p:txBody>
      </p:sp>
      <p:sp>
        <p:nvSpPr>
          <p:cNvPr id="3" name="Content Placeholder 2">
            <a:extLst>
              <a:ext uri="{FF2B5EF4-FFF2-40B4-BE49-F238E27FC236}">
                <a16:creationId xmlns:a16="http://schemas.microsoft.com/office/drawing/2014/main" id="{2D810501-FA93-4A33-898D-EFB1C30A0885}"/>
              </a:ext>
            </a:extLst>
          </p:cNvPr>
          <p:cNvSpPr>
            <a:spLocks noGrp="1"/>
          </p:cNvSpPr>
          <p:nvPr>
            <p:ph sz="quarter" idx="13"/>
          </p:nvPr>
        </p:nvSpPr>
        <p:spPr>
          <a:xfrm>
            <a:off x="381000" y="895350"/>
            <a:ext cx="3890554" cy="3810000"/>
          </a:xfrm>
        </p:spPr>
        <p:txBody>
          <a:bodyPr>
            <a:normAutofit fontScale="85000" lnSpcReduction="10000"/>
          </a:bodyPr>
          <a:lstStyle/>
          <a:p>
            <a:r>
              <a:rPr lang="en-US" dirty="0"/>
              <a:t>Renewable Power Purchase Agreement: The scope of renewable energy includes renewable fuel the entity consumed, renewable energy the entity directly produced, and renewable energy the entity purchased, if purchased through a renewable power purchase agreement (PPA) that </a:t>
            </a:r>
            <a:r>
              <a:rPr lang="en-US" u="sng" dirty="0"/>
              <a:t>explicitly includes renewable energy certificates (RECs) or Guarantees of Origin (GOs)</a:t>
            </a:r>
            <a:r>
              <a:rPr lang="en-US" dirty="0"/>
              <a:t>, a Green‐e Energy Certified utility or supplier program, or other green power products that explicitly include RECs or GOs, or for which Green‐e Energy Certified RECs are paired with grid electricity. Enter amount of renewable power recognized through the PPA.</a:t>
            </a:r>
          </a:p>
          <a:p>
            <a:r>
              <a:rPr lang="en-US" dirty="0"/>
              <a:t>Upload evidence and supporting documentation</a:t>
            </a:r>
          </a:p>
        </p:txBody>
      </p:sp>
      <p:sp>
        <p:nvSpPr>
          <p:cNvPr id="4" name="Footer Placeholder 3">
            <a:extLst>
              <a:ext uri="{FF2B5EF4-FFF2-40B4-BE49-F238E27FC236}">
                <a16:creationId xmlns:a16="http://schemas.microsoft.com/office/drawing/2014/main" id="{6A7541C6-18A2-4255-B680-75CADA7A0A79}"/>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D326D43D-E6DD-42FE-A9C4-670675249D19}"/>
              </a:ext>
            </a:extLst>
          </p:cNvPr>
          <p:cNvSpPr>
            <a:spLocks noGrp="1"/>
          </p:cNvSpPr>
          <p:nvPr>
            <p:ph type="sldNum" sz="quarter" idx="15"/>
          </p:nvPr>
        </p:nvSpPr>
        <p:spPr/>
        <p:txBody>
          <a:bodyPr/>
          <a:lstStyle/>
          <a:p>
            <a:fld id="{90223409-09FC-4660-A923-5454ABA2BCF5}" type="slidenum">
              <a:rPr lang="en-US" noProof="0" smtClean="0"/>
              <a:pPr/>
              <a:t>17</a:t>
            </a:fld>
            <a:endParaRPr lang="en-US" noProof="0"/>
          </a:p>
        </p:txBody>
      </p:sp>
      <p:pic>
        <p:nvPicPr>
          <p:cNvPr id="6" name="Picture 5">
            <a:extLst>
              <a:ext uri="{FF2B5EF4-FFF2-40B4-BE49-F238E27FC236}">
                <a16:creationId xmlns:a16="http://schemas.microsoft.com/office/drawing/2014/main" id="{C114849A-9D35-4437-B0FE-3B1AF74E5AC2}"/>
              </a:ext>
            </a:extLst>
          </p:cNvPr>
          <p:cNvPicPr>
            <a:picLocks noChangeAspect="1"/>
          </p:cNvPicPr>
          <p:nvPr/>
        </p:nvPicPr>
        <p:blipFill>
          <a:blip r:embed="rId2"/>
          <a:stretch>
            <a:fillRect/>
          </a:stretch>
        </p:blipFill>
        <p:spPr>
          <a:xfrm>
            <a:off x="4364083" y="1087380"/>
            <a:ext cx="4607923" cy="1244226"/>
          </a:xfrm>
          <a:prstGeom prst="rect">
            <a:avLst/>
          </a:prstGeom>
        </p:spPr>
      </p:pic>
      <p:sp>
        <p:nvSpPr>
          <p:cNvPr id="7" name="TextBox 6">
            <a:extLst>
              <a:ext uri="{FF2B5EF4-FFF2-40B4-BE49-F238E27FC236}">
                <a16:creationId xmlns:a16="http://schemas.microsoft.com/office/drawing/2014/main" id="{88840F24-0889-424A-8121-9719709C8A39}"/>
              </a:ext>
            </a:extLst>
          </p:cNvPr>
          <p:cNvSpPr txBox="1"/>
          <p:nvPr/>
        </p:nvSpPr>
        <p:spPr>
          <a:xfrm>
            <a:off x="4364082" y="2390753"/>
            <a:ext cx="4607923" cy="261610"/>
          </a:xfrm>
          <a:prstGeom prst="rect">
            <a:avLst/>
          </a:prstGeom>
          <a:solidFill>
            <a:schemeClr val="tx2">
              <a:lumMod val="40000"/>
              <a:lumOff val="60000"/>
            </a:schemeClr>
          </a:solidFill>
          <a:ln>
            <a:solidFill>
              <a:schemeClr val="tx1"/>
            </a:solidFill>
          </a:ln>
        </p:spPr>
        <p:txBody>
          <a:bodyPr wrap="square" rtlCol="0">
            <a:spAutoFit/>
          </a:bodyPr>
          <a:lstStyle/>
          <a:p>
            <a:pPr algn="ctr"/>
            <a:r>
              <a:rPr lang="en-US" sz="1100" dirty="0"/>
              <a:t>Sites encouraged to link upload template to process to existing data process </a:t>
            </a:r>
          </a:p>
        </p:txBody>
      </p:sp>
      <p:sp>
        <p:nvSpPr>
          <p:cNvPr id="8" name="Content Placeholder 5">
            <a:extLst>
              <a:ext uri="{FF2B5EF4-FFF2-40B4-BE49-F238E27FC236}">
                <a16:creationId xmlns:a16="http://schemas.microsoft.com/office/drawing/2014/main" id="{5D79181B-6B50-40F0-8C44-8D47FD2C5119}"/>
              </a:ext>
            </a:extLst>
          </p:cNvPr>
          <p:cNvSpPr txBox="1">
            <a:spLocks/>
          </p:cNvSpPr>
          <p:nvPr/>
        </p:nvSpPr>
        <p:spPr>
          <a:xfrm>
            <a:off x="4364083" y="2845898"/>
            <a:ext cx="4607923" cy="1573726"/>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1200" dirty="0"/>
              <a:t>Data Entry Role:</a:t>
            </a:r>
          </a:p>
          <a:p>
            <a:pPr lvl="1"/>
            <a:r>
              <a:rPr lang="en-US" sz="1000" dirty="0"/>
              <a:t>Frequency – monthly data input</a:t>
            </a:r>
          </a:p>
          <a:p>
            <a:pPr lvl="1"/>
            <a:r>
              <a:rPr lang="en-US" sz="1000" dirty="0"/>
              <a:t>Site – Process – By unit or area</a:t>
            </a:r>
          </a:p>
          <a:p>
            <a:pPr lvl="1"/>
            <a:r>
              <a:rPr lang="en-US" sz="1000" dirty="0"/>
              <a:t>Type renewable power purchase agreement – REC, GO, Other</a:t>
            </a:r>
          </a:p>
          <a:p>
            <a:pPr lvl="1"/>
            <a:r>
              <a:rPr lang="en-US" sz="1000" dirty="0"/>
              <a:t>Quantity – purchased</a:t>
            </a:r>
          </a:p>
          <a:p>
            <a:pPr lvl="1"/>
            <a:r>
              <a:rPr lang="en-US" sz="1000" dirty="0"/>
              <a:t>Notes if needed</a:t>
            </a:r>
          </a:p>
          <a:p>
            <a:pPr lvl="1"/>
            <a:r>
              <a:rPr lang="en-US" sz="1000" dirty="0"/>
              <a:t>Attachments:  Required to upload Evidence to support energy input</a:t>
            </a:r>
          </a:p>
        </p:txBody>
      </p:sp>
    </p:spTree>
    <p:extLst>
      <p:ext uri="{BB962C8B-B14F-4D97-AF65-F5344CB8AC3E}">
        <p14:creationId xmlns:p14="http://schemas.microsoft.com/office/powerpoint/2010/main" val="10001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C9E4-A62D-4473-8D82-238B6E91BA45}"/>
              </a:ext>
            </a:extLst>
          </p:cNvPr>
          <p:cNvSpPr>
            <a:spLocks noGrp="1"/>
          </p:cNvSpPr>
          <p:nvPr>
            <p:ph type="title"/>
          </p:nvPr>
        </p:nvSpPr>
        <p:spPr/>
        <p:txBody>
          <a:bodyPr>
            <a:normAutofit/>
          </a:bodyPr>
          <a:lstStyle/>
          <a:p>
            <a:pPr fontAlgn="base"/>
            <a:r>
              <a:rPr lang="en-US" dirty="0"/>
              <a:t>Energy saved due to efficiency improvements</a:t>
            </a:r>
          </a:p>
        </p:txBody>
      </p:sp>
      <p:sp>
        <p:nvSpPr>
          <p:cNvPr id="3" name="Content Placeholder 2">
            <a:extLst>
              <a:ext uri="{FF2B5EF4-FFF2-40B4-BE49-F238E27FC236}">
                <a16:creationId xmlns:a16="http://schemas.microsoft.com/office/drawing/2014/main" id="{2D810501-FA93-4A33-898D-EFB1C30A0885}"/>
              </a:ext>
            </a:extLst>
          </p:cNvPr>
          <p:cNvSpPr>
            <a:spLocks noGrp="1"/>
          </p:cNvSpPr>
          <p:nvPr>
            <p:ph sz="quarter" idx="13"/>
          </p:nvPr>
        </p:nvSpPr>
        <p:spPr>
          <a:xfrm>
            <a:off x="381000" y="895350"/>
            <a:ext cx="2518954" cy="3810000"/>
          </a:xfrm>
        </p:spPr>
        <p:txBody>
          <a:bodyPr>
            <a:normAutofit fontScale="92500" lnSpcReduction="10000"/>
          </a:bodyPr>
          <a:lstStyle/>
          <a:p>
            <a:pPr fontAlgn="base"/>
            <a:r>
              <a:rPr lang="en-US" dirty="0"/>
              <a:t>Please include the number of energy efficiency projects (e.g., energy reduction, heat integration) and source reductions initiatives along with corresponding energy savings in BTUs. </a:t>
            </a:r>
          </a:p>
          <a:p>
            <a:pPr fontAlgn="base"/>
            <a:r>
              <a:rPr lang="en-US" dirty="0"/>
              <a:t>Please refer to the productivity database for more information on site projects for energy. Please contact your site energy coordinator for details on energy projects.</a:t>
            </a:r>
          </a:p>
        </p:txBody>
      </p:sp>
      <p:sp>
        <p:nvSpPr>
          <p:cNvPr id="4" name="Footer Placeholder 3">
            <a:extLst>
              <a:ext uri="{FF2B5EF4-FFF2-40B4-BE49-F238E27FC236}">
                <a16:creationId xmlns:a16="http://schemas.microsoft.com/office/drawing/2014/main" id="{6A7541C6-18A2-4255-B680-75CADA7A0A79}"/>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D326D43D-E6DD-42FE-A9C4-670675249D19}"/>
              </a:ext>
            </a:extLst>
          </p:cNvPr>
          <p:cNvSpPr>
            <a:spLocks noGrp="1"/>
          </p:cNvSpPr>
          <p:nvPr>
            <p:ph type="sldNum" sz="quarter" idx="15"/>
          </p:nvPr>
        </p:nvSpPr>
        <p:spPr/>
        <p:txBody>
          <a:bodyPr/>
          <a:lstStyle/>
          <a:p>
            <a:fld id="{90223409-09FC-4660-A923-5454ABA2BCF5}" type="slidenum">
              <a:rPr lang="en-US" noProof="0" smtClean="0"/>
              <a:pPr/>
              <a:t>18</a:t>
            </a:fld>
            <a:endParaRPr lang="en-US" noProof="0"/>
          </a:p>
        </p:txBody>
      </p:sp>
      <p:sp>
        <p:nvSpPr>
          <p:cNvPr id="7" name="TextBox 6">
            <a:extLst>
              <a:ext uri="{FF2B5EF4-FFF2-40B4-BE49-F238E27FC236}">
                <a16:creationId xmlns:a16="http://schemas.microsoft.com/office/drawing/2014/main" id="{88840F24-0889-424A-8121-9719709C8A39}"/>
              </a:ext>
            </a:extLst>
          </p:cNvPr>
          <p:cNvSpPr txBox="1"/>
          <p:nvPr/>
        </p:nvSpPr>
        <p:spPr>
          <a:xfrm>
            <a:off x="2946675" y="2279183"/>
            <a:ext cx="6130580" cy="261610"/>
          </a:xfrm>
          <a:prstGeom prst="rect">
            <a:avLst/>
          </a:prstGeom>
          <a:solidFill>
            <a:schemeClr val="tx2">
              <a:lumMod val="40000"/>
              <a:lumOff val="60000"/>
            </a:schemeClr>
          </a:solidFill>
          <a:ln>
            <a:solidFill>
              <a:schemeClr val="tx1"/>
            </a:solidFill>
          </a:ln>
        </p:spPr>
        <p:txBody>
          <a:bodyPr wrap="square" rtlCol="0">
            <a:spAutoFit/>
          </a:bodyPr>
          <a:lstStyle/>
          <a:p>
            <a:pPr algn="ctr"/>
            <a:r>
              <a:rPr lang="en-US" sz="1100" dirty="0"/>
              <a:t>Sites encouraged to link upload template to process to existing data process </a:t>
            </a:r>
          </a:p>
        </p:txBody>
      </p:sp>
      <p:sp>
        <p:nvSpPr>
          <p:cNvPr id="8" name="Content Placeholder 5">
            <a:extLst>
              <a:ext uri="{FF2B5EF4-FFF2-40B4-BE49-F238E27FC236}">
                <a16:creationId xmlns:a16="http://schemas.microsoft.com/office/drawing/2014/main" id="{5D79181B-6B50-40F0-8C44-8D47FD2C5119}"/>
              </a:ext>
            </a:extLst>
          </p:cNvPr>
          <p:cNvSpPr txBox="1">
            <a:spLocks/>
          </p:cNvSpPr>
          <p:nvPr/>
        </p:nvSpPr>
        <p:spPr>
          <a:xfrm>
            <a:off x="2946675" y="2571750"/>
            <a:ext cx="6130579" cy="2133600"/>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1200" dirty="0"/>
              <a:t>Data Entry Role:</a:t>
            </a:r>
          </a:p>
          <a:p>
            <a:pPr lvl="1"/>
            <a:r>
              <a:rPr lang="en-US" sz="1000" dirty="0"/>
              <a:t>Frequency – annual data input</a:t>
            </a:r>
          </a:p>
          <a:p>
            <a:pPr lvl="1"/>
            <a:r>
              <a:rPr lang="en-US" sz="1000" dirty="0"/>
              <a:t>Site – Process – By unit or area</a:t>
            </a:r>
          </a:p>
          <a:p>
            <a:pPr lvl="1"/>
            <a:r>
              <a:rPr lang="en-US" sz="1000" dirty="0"/>
              <a:t>Energy saved – BTUs</a:t>
            </a:r>
          </a:p>
          <a:p>
            <a:pPr lvl="1"/>
            <a:r>
              <a:rPr lang="en-US" sz="1000" dirty="0"/>
              <a:t>Short Description of initiative – provide brief narrative</a:t>
            </a:r>
          </a:p>
          <a:p>
            <a:pPr lvl="1"/>
            <a:r>
              <a:rPr lang="en-US" sz="1000" dirty="0"/>
              <a:t>Notes – additional details (reference to productivity database entry)</a:t>
            </a:r>
          </a:p>
          <a:p>
            <a:pPr lvl="1"/>
            <a:r>
              <a:rPr lang="en-US" sz="1000" dirty="0"/>
              <a:t>Attachments:  Required to upload Evidence to support energy input</a:t>
            </a:r>
          </a:p>
        </p:txBody>
      </p:sp>
      <p:pic>
        <p:nvPicPr>
          <p:cNvPr id="9" name="Picture 8">
            <a:extLst>
              <a:ext uri="{FF2B5EF4-FFF2-40B4-BE49-F238E27FC236}">
                <a16:creationId xmlns:a16="http://schemas.microsoft.com/office/drawing/2014/main" id="{7ABBCE5D-452B-4D0B-AAA4-ED27C83C6474}"/>
              </a:ext>
            </a:extLst>
          </p:cNvPr>
          <p:cNvPicPr>
            <a:picLocks noChangeAspect="1"/>
          </p:cNvPicPr>
          <p:nvPr/>
        </p:nvPicPr>
        <p:blipFill>
          <a:blip r:embed="rId2"/>
          <a:stretch>
            <a:fillRect/>
          </a:stretch>
        </p:blipFill>
        <p:spPr>
          <a:xfrm>
            <a:off x="2946674" y="1108866"/>
            <a:ext cx="6130580" cy="1096968"/>
          </a:xfrm>
          <a:prstGeom prst="rect">
            <a:avLst/>
          </a:prstGeom>
        </p:spPr>
      </p:pic>
    </p:spTree>
    <p:extLst>
      <p:ext uri="{BB962C8B-B14F-4D97-AF65-F5344CB8AC3E}">
        <p14:creationId xmlns:p14="http://schemas.microsoft.com/office/powerpoint/2010/main" val="1752427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D14B67-5EE3-42FD-9654-C289F7181A1E}"/>
              </a:ext>
            </a:extLst>
          </p:cNvPr>
          <p:cNvSpPr>
            <a:spLocks noGrp="1"/>
          </p:cNvSpPr>
          <p:nvPr>
            <p:ph type="ctrTitle"/>
          </p:nvPr>
        </p:nvSpPr>
        <p:spPr/>
        <p:txBody>
          <a:bodyPr/>
          <a:lstStyle/>
          <a:p>
            <a:r>
              <a:rPr lang="en-US" dirty="0"/>
              <a:t>GHG – Scope 1 and Scope 2</a:t>
            </a:r>
          </a:p>
        </p:txBody>
      </p:sp>
      <p:sp>
        <p:nvSpPr>
          <p:cNvPr id="7" name="Subtitle 6">
            <a:extLst>
              <a:ext uri="{FF2B5EF4-FFF2-40B4-BE49-F238E27FC236}">
                <a16:creationId xmlns:a16="http://schemas.microsoft.com/office/drawing/2014/main" id="{C7CB2CE3-7B42-4439-98C6-5C931248E363}"/>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F0CEE288-F88C-4059-B802-EBD0BB2FB539}"/>
              </a:ext>
            </a:extLst>
          </p:cNvPr>
          <p:cNvSpPr>
            <a:spLocks noGrp="1"/>
          </p:cNvSpPr>
          <p:nvPr>
            <p:ph type="sldNum" sz="quarter" idx="11"/>
          </p:nvPr>
        </p:nvSpPr>
        <p:spPr/>
        <p:txBody>
          <a:bodyPr/>
          <a:lstStyle/>
          <a:p>
            <a:fld id="{90223409-09FC-4660-A923-5454ABA2BCF5}" type="slidenum">
              <a:rPr lang="en-US" noProof="0" smtClean="0"/>
              <a:pPr/>
              <a:t>19</a:t>
            </a:fld>
            <a:endParaRPr lang="en-US" noProof="0"/>
          </a:p>
        </p:txBody>
      </p:sp>
      <p:sp>
        <p:nvSpPr>
          <p:cNvPr id="4" name="Footer Placeholder 3">
            <a:extLst>
              <a:ext uri="{FF2B5EF4-FFF2-40B4-BE49-F238E27FC236}">
                <a16:creationId xmlns:a16="http://schemas.microsoft.com/office/drawing/2014/main" id="{3AC2D6DC-3900-484F-BBA0-2E742FCCCD62}"/>
              </a:ext>
            </a:extLst>
          </p:cNvPr>
          <p:cNvSpPr>
            <a:spLocks noGrp="1"/>
          </p:cNvSpPr>
          <p:nvPr>
            <p:ph type="ftr" sz="quarter" idx="10"/>
          </p:nvPr>
        </p:nvSpPr>
        <p:spPr/>
        <p:txBody>
          <a:bodyPr/>
          <a:lstStyle/>
          <a:p>
            <a:pPr algn="l"/>
            <a:r>
              <a:rPr lang="en-US" noProof="0"/>
              <a:t>internal / external/ confidential </a:t>
            </a:r>
          </a:p>
        </p:txBody>
      </p:sp>
    </p:spTree>
    <p:extLst>
      <p:ext uri="{BB962C8B-B14F-4D97-AF65-F5344CB8AC3E}">
        <p14:creationId xmlns:p14="http://schemas.microsoft.com/office/powerpoint/2010/main" val="230466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3D5D-4A2F-42F2-AE5C-7AA63861612E}"/>
              </a:ext>
            </a:extLst>
          </p:cNvPr>
          <p:cNvSpPr>
            <a:spLocks noGrp="1"/>
          </p:cNvSpPr>
          <p:nvPr>
            <p:ph type="title"/>
          </p:nvPr>
        </p:nvSpPr>
        <p:spPr/>
        <p:txBody>
          <a:bodyPr/>
          <a:lstStyle/>
          <a:p>
            <a:r>
              <a:rPr lang="en-US" dirty="0"/>
              <a:t>Purpose of the Meeting</a:t>
            </a:r>
          </a:p>
        </p:txBody>
      </p:sp>
      <p:sp>
        <p:nvSpPr>
          <p:cNvPr id="3" name="Content Placeholder 2">
            <a:extLst>
              <a:ext uri="{FF2B5EF4-FFF2-40B4-BE49-F238E27FC236}">
                <a16:creationId xmlns:a16="http://schemas.microsoft.com/office/drawing/2014/main" id="{7D307EF1-520C-4F2B-9558-A16BD77AF022}"/>
              </a:ext>
            </a:extLst>
          </p:cNvPr>
          <p:cNvSpPr>
            <a:spLocks noGrp="1"/>
          </p:cNvSpPr>
          <p:nvPr>
            <p:ph sz="quarter" idx="13"/>
          </p:nvPr>
        </p:nvSpPr>
        <p:spPr>
          <a:xfrm>
            <a:off x="381000" y="895350"/>
            <a:ext cx="8285018" cy="3810000"/>
          </a:xfrm>
        </p:spPr>
        <p:txBody>
          <a:bodyPr/>
          <a:lstStyle/>
          <a:p>
            <a:r>
              <a:rPr lang="en-US" dirty="0"/>
              <a:t>Purpose:  Provide an overview of the SASB requirements that Celanese will be reporting against beginning in 2021, using CY2020 data.</a:t>
            </a:r>
          </a:p>
          <a:p>
            <a:pPr lvl="1"/>
            <a:r>
              <a:rPr lang="en-US" dirty="0"/>
              <a:t>Review requirements</a:t>
            </a:r>
          </a:p>
          <a:p>
            <a:pPr lvl="1"/>
            <a:r>
              <a:rPr lang="en-US" dirty="0"/>
              <a:t>Gaps from historical process</a:t>
            </a:r>
          </a:p>
          <a:p>
            <a:pPr lvl="1"/>
            <a:r>
              <a:rPr lang="en-US" dirty="0"/>
              <a:t>User instructions</a:t>
            </a:r>
          </a:p>
          <a:p>
            <a:pPr lvl="1"/>
            <a:r>
              <a:rPr lang="en-US" dirty="0"/>
              <a:t>Roles and Responsibilities</a:t>
            </a:r>
          </a:p>
          <a:p>
            <a:endParaRPr lang="en-US" dirty="0"/>
          </a:p>
          <a:p>
            <a:r>
              <a:rPr lang="en-US" dirty="0"/>
              <a:t>Topics will include energy and GHG emissions</a:t>
            </a:r>
          </a:p>
          <a:p>
            <a:pPr lvl="1"/>
            <a:r>
              <a:rPr lang="en-US" dirty="0"/>
              <a:t>Total energy consumed, purchased and self-generated</a:t>
            </a:r>
          </a:p>
          <a:p>
            <a:pPr lvl="1"/>
            <a:r>
              <a:rPr lang="en-US" dirty="0"/>
              <a:t>Scope 1 GHG emissions, gross and net</a:t>
            </a:r>
          </a:p>
          <a:p>
            <a:pPr lvl="1"/>
            <a:r>
              <a:rPr lang="en-US" dirty="0"/>
              <a:t>Scope 2 GHG emissions, gross and net</a:t>
            </a:r>
          </a:p>
        </p:txBody>
      </p:sp>
      <p:sp>
        <p:nvSpPr>
          <p:cNvPr id="4" name="Footer Placeholder 3">
            <a:extLst>
              <a:ext uri="{FF2B5EF4-FFF2-40B4-BE49-F238E27FC236}">
                <a16:creationId xmlns:a16="http://schemas.microsoft.com/office/drawing/2014/main" id="{6A8C8110-4BDD-4125-9620-968DF2AD84D9}"/>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301C571A-FF04-4986-8E7B-4D9240C54DC3}"/>
              </a:ext>
            </a:extLst>
          </p:cNvPr>
          <p:cNvSpPr>
            <a:spLocks noGrp="1"/>
          </p:cNvSpPr>
          <p:nvPr>
            <p:ph type="sldNum" sz="quarter" idx="15"/>
          </p:nvPr>
        </p:nvSpPr>
        <p:spPr/>
        <p:txBody>
          <a:bodyPr/>
          <a:lstStyle/>
          <a:p>
            <a:fld id="{90223409-09FC-4660-A923-5454ABA2BCF5}" type="slidenum">
              <a:rPr lang="en-US" noProof="0" smtClean="0"/>
              <a:pPr/>
              <a:t>2</a:t>
            </a:fld>
            <a:endParaRPr lang="en-US" noProof="0"/>
          </a:p>
        </p:txBody>
      </p:sp>
    </p:spTree>
    <p:extLst>
      <p:ext uri="{BB962C8B-B14F-4D97-AF65-F5344CB8AC3E}">
        <p14:creationId xmlns:p14="http://schemas.microsoft.com/office/powerpoint/2010/main" val="588118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7BD2-923D-44DA-8F20-0CFDE672F114}"/>
              </a:ext>
            </a:extLst>
          </p:cNvPr>
          <p:cNvSpPr>
            <a:spLocks noGrp="1"/>
          </p:cNvSpPr>
          <p:nvPr>
            <p:ph type="title"/>
          </p:nvPr>
        </p:nvSpPr>
        <p:spPr/>
        <p:txBody>
          <a:bodyPr>
            <a:normAutofit/>
          </a:bodyPr>
          <a:lstStyle/>
          <a:p>
            <a:pPr fontAlgn="base"/>
            <a:r>
              <a:rPr lang="en-US" dirty="0"/>
              <a:t>Refrigerant Gas Loss</a:t>
            </a:r>
          </a:p>
        </p:txBody>
      </p:sp>
      <p:sp>
        <p:nvSpPr>
          <p:cNvPr id="3" name="Content Placeholder 2">
            <a:extLst>
              <a:ext uri="{FF2B5EF4-FFF2-40B4-BE49-F238E27FC236}">
                <a16:creationId xmlns:a16="http://schemas.microsoft.com/office/drawing/2014/main" id="{ECC3A01F-5C5A-4011-BB0A-BFB642069C89}"/>
              </a:ext>
            </a:extLst>
          </p:cNvPr>
          <p:cNvSpPr>
            <a:spLocks noGrp="1"/>
          </p:cNvSpPr>
          <p:nvPr>
            <p:ph sz="quarter" idx="13"/>
          </p:nvPr>
        </p:nvSpPr>
        <p:spPr>
          <a:xfrm>
            <a:off x="381000" y="895350"/>
            <a:ext cx="3234765" cy="3810000"/>
          </a:xfrm>
        </p:spPr>
        <p:txBody>
          <a:bodyPr>
            <a:normAutofit lnSpcReduction="10000"/>
          </a:bodyPr>
          <a:lstStyle/>
          <a:p>
            <a:r>
              <a:rPr lang="en-US" dirty="0"/>
              <a:t>User Instructions:</a:t>
            </a:r>
          </a:p>
          <a:p>
            <a:pPr lvl="1"/>
            <a:r>
              <a:rPr lang="en-US" dirty="0"/>
              <a:t>For refrigerant emissions, enter the estimated volume or amount of refrigerants, by refrigerant type into the entry log. </a:t>
            </a:r>
          </a:p>
          <a:p>
            <a:pPr lvl="1"/>
            <a:r>
              <a:rPr lang="en-US" dirty="0"/>
              <a:t>Depending on the type of refrigerant emissions, they will either be converted to GHG Scope 1 emissions (Kyoto Protocol) or other GHG emissions (Non-Kyoto Protocol). </a:t>
            </a:r>
          </a:p>
          <a:p>
            <a:pPr lvl="1"/>
            <a:r>
              <a:rPr lang="en-US" dirty="0"/>
              <a:t>If the refrigerant being reported does not exist, please contact Metrio to add them.</a:t>
            </a:r>
          </a:p>
        </p:txBody>
      </p:sp>
      <p:sp>
        <p:nvSpPr>
          <p:cNvPr id="4" name="Footer Placeholder 3">
            <a:extLst>
              <a:ext uri="{FF2B5EF4-FFF2-40B4-BE49-F238E27FC236}">
                <a16:creationId xmlns:a16="http://schemas.microsoft.com/office/drawing/2014/main" id="{7471C8FC-6CF3-4E2B-BC3A-B38BE13E2C7E}"/>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09D05EC5-9A90-4615-A561-4C057258D529}"/>
              </a:ext>
            </a:extLst>
          </p:cNvPr>
          <p:cNvSpPr>
            <a:spLocks noGrp="1"/>
          </p:cNvSpPr>
          <p:nvPr>
            <p:ph type="sldNum" sz="quarter" idx="15"/>
          </p:nvPr>
        </p:nvSpPr>
        <p:spPr/>
        <p:txBody>
          <a:bodyPr/>
          <a:lstStyle/>
          <a:p>
            <a:fld id="{90223409-09FC-4660-A923-5454ABA2BCF5}" type="slidenum">
              <a:rPr lang="en-US" noProof="0" smtClean="0"/>
              <a:pPr/>
              <a:t>20</a:t>
            </a:fld>
            <a:endParaRPr lang="en-US" noProof="0"/>
          </a:p>
        </p:txBody>
      </p:sp>
      <p:pic>
        <p:nvPicPr>
          <p:cNvPr id="6" name="Picture 5">
            <a:extLst>
              <a:ext uri="{FF2B5EF4-FFF2-40B4-BE49-F238E27FC236}">
                <a16:creationId xmlns:a16="http://schemas.microsoft.com/office/drawing/2014/main" id="{CE040D3C-F43F-4D4F-956B-9D0F8BDBFB40}"/>
              </a:ext>
            </a:extLst>
          </p:cNvPr>
          <p:cNvPicPr>
            <a:picLocks noChangeAspect="1"/>
          </p:cNvPicPr>
          <p:nvPr/>
        </p:nvPicPr>
        <p:blipFill>
          <a:blip r:embed="rId2"/>
          <a:stretch>
            <a:fillRect/>
          </a:stretch>
        </p:blipFill>
        <p:spPr>
          <a:xfrm>
            <a:off x="3747247" y="847001"/>
            <a:ext cx="5105400" cy="634431"/>
          </a:xfrm>
          <a:prstGeom prst="rect">
            <a:avLst/>
          </a:prstGeom>
        </p:spPr>
      </p:pic>
      <p:pic>
        <p:nvPicPr>
          <p:cNvPr id="7" name="Picture 6">
            <a:extLst>
              <a:ext uri="{FF2B5EF4-FFF2-40B4-BE49-F238E27FC236}">
                <a16:creationId xmlns:a16="http://schemas.microsoft.com/office/drawing/2014/main" id="{4E9E43F1-50FB-4A63-B2C6-E2E12537B85F}"/>
              </a:ext>
            </a:extLst>
          </p:cNvPr>
          <p:cNvPicPr>
            <a:picLocks noChangeAspect="1"/>
          </p:cNvPicPr>
          <p:nvPr/>
        </p:nvPicPr>
        <p:blipFill>
          <a:blip r:embed="rId3"/>
          <a:stretch>
            <a:fillRect/>
          </a:stretch>
        </p:blipFill>
        <p:spPr>
          <a:xfrm>
            <a:off x="3747248" y="1541535"/>
            <a:ext cx="5151718" cy="255541"/>
          </a:xfrm>
          <a:prstGeom prst="rect">
            <a:avLst/>
          </a:prstGeom>
        </p:spPr>
      </p:pic>
      <p:sp>
        <p:nvSpPr>
          <p:cNvPr id="8" name="Content Placeholder 5">
            <a:extLst>
              <a:ext uri="{FF2B5EF4-FFF2-40B4-BE49-F238E27FC236}">
                <a16:creationId xmlns:a16="http://schemas.microsoft.com/office/drawing/2014/main" id="{532499D1-2B4C-438D-B6DE-16A1C5C54B95}"/>
              </a:ext>
            </a:extLst>
          </p:cNvPr>
          <p:cNvSpPr txBox="1">
            <a:spLocks/>
          </p:cNvSpPr>
          <p:nvPr/>
        </p:nvSpPr>
        <p:spPr>
          <a:xfrm>
            <a:off x="3747248" y="1888158"/>
            <a:ext cx="5105399" cy="1824979"/>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1200" dirty="0"/>
              <a:t>Data Entry Role:</a:t>
            </a:r>
          </a:p>
          <a:p>
            <a:pPr lvl="1"/>
            <a:r>
              <a:rPr lang="en-US" sz="1000" dirty="0"/>
              <a:t>Frequency – monthly data input by site</a:t>
            </a:r>
          </a:p>
          <a:p>
            <a:pPr lvl="1"/>
            <a:r>
              <a:rPr lang="en-US" sz="1000" dirty="0"/>
              <a:t>Enter refrigerant type (e.g., HFC-134a)</a:t>
            </a:r>
          </a:p>
          <a:p>
            <a:pPr lvl="1"/>
            <a:r>
              <a:rPr lang="en-US" sz="1000" dirty="0"/>
              <a:t>Quantity – enter kg released or refilled into equipment</a:t>
            </a:r>
          </a:p>
          <a:p>
            <a:pPr lvl="1"/>
            <a:r>
              <a:rPr lang="en-US" sz="1000" dirty="0"/>
              <a:t>Notes if needed</a:t>
            </a:r>
          </a:p>
          <a:p>
            <a:pPr lvl="1"/>
            <a:r>
              <a:rPr lang="en-US" sz="1000" dirty="0"/>
              <a:t>Attachments:  Required to upload Evidence to support GHG emissions input</a:t>
            </a:r>
          </a:p>
        </p:txBody>
      </p:sp>
    </p:spTree>
    <p:extLst>
      <p:ext uri="{BB962C8B-B14F-4D97-AF65-F5344CB8AC3E}">
        <p14:creationId xmlns:p14="http://schemas.microsoft.com/office/powerpoint/2010/main" val="219461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7BD2-923D-44DA-8F20-0CFDE672F114}"/>
              </a:ext>
            </a:extLst>
          </p:cNvPr>
          <p:cNvSpPr>
            <a:spLocks noGrp="1"/>
          </p:cNvSpPr>
          <p:nvPr>
            <p:ph type="title"/>
          </p:nvPr>
        </p:nvSpPr>
        <p:spPr/>
        <p:txBody>
          <a:bodyPr>
            <a:normAutofit/>
          </a:bodyPr>
          <a:lstStyle/>
          <a:p>
            <a:pPr fontAlgn="base"/>
            <a:r>
              <a:rPr lang="en-US" dirty="0"/>
              <a:t>Process Emissions, incl. CO₂ Vents to Atmosphere</a:t>
            </a:r>
          </a:p>
        </p:txBody>
      </p:sp>
      <p:sp>
        <p:nvSpPr>
          <p:cNvPr id="3" name="Content Placeholder 2">
            <a:extLst>
              <a:ext uri="{FF2B5EF4-FFF2-40B4-BE49-F238E27FC236}">
                <a16:creationId xmlns:a16="http://schemas.microsoft.com/office/drawing/2014/main" id="{ECC3A01F-5C5A-4011-BB0A-BFB642069C89}"/>
              </a:ext>
            </a:extLst>
          </p:cNvPr>
          <p:cNvSpPr>
            <a:spLocks noGrp="1"/>
          </p:cNvSpPr>
          <p:nvPr>
            <p:ph sz="quarter" idx="13"/>
          </p:nvPr>
        </p:nvSpPr>
        <p:spPr>
          <a:xfrm>
            <a:off x="381000" y="895350"/>
            <a:ext cx="3234765" cy="3810000"/>
          </a:xfrm>
        </p:spPr>
        <p:txBody>
          <a:bodyPr>
            <a:normAutofit fontScale="85000" lnSpcReduction="20000"/>
          </a:bodyPr>
          <a:lstStyle/>
          <a:p>
            <a:r>
              <a:rPr lang="en-US" dirty="0"/>
              <a:t>User Instructions:</a:t>
            </a:r>
          </a:p>
          <a:p>
            <a:pPr lvl="1" fontAlgn="base"/>
            <a:r>
              <a:rPr lang="en-US" dirty="0"/>
              <a:t>For CO2 Vent Emissions, Fugitive Emissions, Miscellaneous Process Emissions, and Process leaks, enter amount of CO2 and Methane (CH4) </a:t>
            </a:r>
            <a:r>
              <a:rPr lang="en-US" u="sng" dirty="0"/>
              <a:t>emitted from Celanese owned and/or operated equipment and facilities</a:t>
            </a:r>
            <a:r>
              <a:rPr lang="en-US" dirty="0"/>
              <a:t>. </a:t>
            </a:r>
          </a:p>
          <a:p>
            <a:pPr lvl="1" fontAlgn="base"/>
            <a:r>
              <a:rPr lang="en-US" dirty="0"/>
              <a:t>Utilize measured flows using instrumentation or estimated emissions for process leaks, process emissions, and CO2 vents. </a:t>
            </a:r>
          </a:p>
          <a:p>
            <a:pPr lvl="1" fontAlgn="base"/>
            <a:r>
              <a:rPr lang="en-US" dirty="0"/>
              <a:t>Regarding fugitive emissions for CO2 and methane, only include monitored or measured values (no estimates required). </a:t>
            </a:r>
          </a:p>
          <a:p>
            <a:pPr fontAlgn="base"/>
            <a:r>
              <a:rPr lang="en-US" dirty="0"/>
              <a:t>Upload documentation and basis for reported values.</a:t>
            </a:r>
            <a:br>
              <a:rPr lang="en-US" dirty="0"/>
            </a:br>
            <a:endParaRPr lang="en-US" dirty="0"/>
          </a:p>
        </p:txBody>
      </p:sp>
      <p:sp>
        <p:nvSpPr>
          <p:cNvPr id="4" name="Footer Placeholder 3">
            <a:extLst>
              <a:ext uri="{FF2B5EF4-FFF2-40B4-BE49-F238E27FC236}">
                <a16:creationId xmlns:a16="http://schemas.microsoft.com/office/drawing/2014/main" id="{7471C8FC-6CF3-4E2B-BC3A-B38BE13E2C7E}"/>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09D05EC5-9A90-4615-A561-4C057258D529}"/>
              </a:ext>
            </a:extLst>
          </p:cNvPr>
          <p:cNvSpPr>
            <a:spLocks noGrp="1"/>
          </p:cNvSpPr>
          <p:nvPr>
            <p:ph type="sldNum" sz="quarter" idx="15"/>
          </p:nvPr>
        </p:nvSpPr>
        <p:spPr/>
        <p:txBody>
          <a:bodyPr/>
          <a:lstStyle/>
          <a:p>
            <a:fld id="{90223409-09FC-4660-A923-5454ABA2BCF5}" type="slidenum">
              <a:rPr lang="en-US" noProof="0" smtClean="0"/>
              <a:pPr/>
              <a:t>21</a:t>
            </a:fld>
            <a:endParaRPr lang="en-US" noProof="0"/>
          </a:p>
        </p:txBody>
      </p:sp>
      <p:pic>
        <p:nvPicPr>
          <p:cNvPr id="7" name="Picture 6">
            <a:extLst>
              <a:ext uri="{FF2B5EF4-FFF2-40B4-BE49-F238E27FC236}">
                <a16:creationId xmlns:a16="http://schemas.microsoft.com/office/drawing/2014/main" id="{4E9E43F1-50FB-4A63-B2C6-E2E12537B85F}"/>
              </a:ext>
            </a:extLst>
          </p:cNvPr>
          <p:cNvPicPr>
            <a:picLocks noChangeAspect="1"/>
          </p:cNvPicPr>
          <p:nvPr/>
        </p:nvPicPr>
        <p:blipFill>
          <a:blip r:embed="rId2"/>
          <a:stretch>
            <a:fillRect/>
          </a:stretch>
        </p:blipFill>
        <p:spPr>
          <a:xfrm>
            <a:off x="3657600" y="1767194"/>
            <a:ext cx="5151718" cy="255541"/>
          </a:xfrm>
          <a:prstGeom prst="rect">
            <a:avLst/>
          </a:prstGeom>
        </p:spPr>
      </p:pic>
      <p:sp>
        <p:nvSpPr>
          <p:cNvPr id="8" name="Content Placeholder 5">
            <a:extLst>
              <a:ext uri="{FF2B5EF4-FFF2-40B4-BE49-F238E27FC236}">
                <a16:creationId xmlns:a16="http://schemas.microsoft.com/office/drawing/2014/main" id="{532499D1-2B4C-438D-B6DE-16A1C5C54B95}"/>
              </a:ext>
            </a:extLst>
          </p:cNvPr>
          <p:cNvSpPr txBox="1">
            <a:spLocks/>
          </p:cNvSpPr>
          <p:nvPr/>
        </p:nvSpPr>
        <p:spPr>
          <a:xfrm>
            <a:off x="3657600" y="2038823"/>
            <a:ext cx="5105399" cy="2666527"/>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900" dirty="0"/>
              <a:t>Data Entry Role:</a:t>
            </a:r>
          </a:p>
          <a:p>
            <a:pPr lvl="1"/>
            <a:r>
              <a:rPr lang="en-US" sz="800" dirty="0"/>
              <a:t>Frequency – quarterly data input</a:t>
            </a:r>
          </a:p>
          <a:p>
            <a:pPr lvl="1"/>
            <a:r>
              <a:rPr lang="en-US" sz="800" dirty="0"/>
              <a:t>Site – by process</a:t>
            </a:r>
          </a:p>
          <a:p>
            <a:pPr lvl="1"/>
            <a:r>
              <a:rPr lang="en-US" sz="800" dirty="0"/>
              <a:t>Type of emission - select</a:t>
            </a:r>
          </a:p>
          <a:p>
            <a:pPr lvl="2"/>
            <a:r>
              <a:rPr lang="en-US" sz="700" dirty="0"/>
              <a:t>Fugitive emissions (CO2 or CH4): required if a site measures or monitors equipment as part of a leak detection and repair program.  Quantified emissions from measured or monitored components</a:t>
            </a:r>
          </a:p>
          <a:p>
            <a:pPr lvl="2"/>
            <a:r>
              <a:rPr lang="en-US" sz="700" dirty="0"/>
              <a:t>Process leaks (CO2 or CH4): Leaks or CO2, methane or natural gas.  This data should be consistent with </a:t>
            </a:r>
            <a:r>
              <a:rPr lang="en-US" sz="700" u="sng" dirty="0"/>
              <a:t>OIS</a:t>
            </a:r>
            <a:r>
              <a:rPr lang="en-US" sz="700" dirty="0"/>
              <a:t> reported emissions.</a:t>
            </a:r>
          </a:p>
          <a:p>
            <a:pPr lvl="2"/>
            <a:r>
              <a:rPr lang="en-US" sz="700" dirty="0"/>
              <a:t>Vents to Atmosphere (CO2): Emissions associated with CO2 vents from Celanese owned and/or operated equipment or facilities</a:t>
            </a:r>
          </a:p>
          <a:p>
            <a:pPr lvl="2"/>
            <a:r>
              <a:rPr lang="en-US" sz="700" dirty="0"/>
              <a:t>Miscellaneous process emissions (CO2 or CH4): Other miscellaneous CO2 or CH4 emissions from Celanese equipment not captured elsewhere</a:t>
            </a:r>
          </a:p>
          <a:p>
            <a:pPr lvl="1"/>
            <a:r>
              <a:rPr lang="en-US" sz="800" dirty="0"/>
              <a:t>Quantity – enter MT emitted</a:t>
            </a:r>
          </a:p>
          <a:p>
            <a:pPr lvl="1"/>
            <a:r>
              <a:rPr lang="en-US" sz="800" dirty="0"/>
              <a:t>Notes if needed</a:t>
            </a:r>
          </a:p>
          <a:p>
            <a:pPr lvl="1"/>
            <a:r>
              <a:rPr lang="en-US" sz="800" dirty="0"/>
              <a:t>Attachments:  Required to upload Evidence to support GHG emissions input</a:t>
            </a:r>
          </a:p>
        </p:txBody>
      </p:sp>
      <p:pic>
        <p:nvPicPr>
          <p:cNvPr id="9" name="Picture 8">
            <a:extLst>
              <a:ext uri="{FF2B5EF4-FFF2-40B4-BE49-F238E27FC236}">
                <a16:creationId xmlns:a16="http://schemas.microsoft.com/office/drawing/2014/main" id="{0F85912B-ED21-4004-8D42-F3B2C47F9517}"/>
              </a:ext>
            </a:extLst>
          </p:cNvPr>
          <p:cNvPicPr>
            <a:picLocks noChangeAspect="1"/>
          </p:cNvPicPr>
          <p:nvPr/>
        </p:nvPicPr>
        <p:blipFill>
          <a:blip r:embed="rId3"/>
          <a:stretch>
            <a:fillRect/>
          </a:stretch>
        </p:blipFill>
        <p:spPr>
          <a:xfrm>
            <a:off x="3657600" y="798759"/>
            <a:ext cx="5290188" cy="952347"/>
          </a:xfrm>
          <a:prstGeom prst="rect">
            <a:avLst/>
          </a:prstGeom>
        </p:spPr>
      </p:pic>
    </p:spTree>
    <p:extLst>
      <p:ext uri="{BB962C8B-B14F-4D97-AF65-F5344CB8AC3E}">
        <p14:creationId xmlns:p14="http://schemas.microsoft.com/office/powerpoint/2010/main" val="2511707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7BD2-923D-44DA-8F20-0CFDE672F114}"/>
              </a:ext>
            </a:extLst>
          </p:cNvPr>
          <p:cNvSpPr>
            <a:spLocks noGrp="1"/>
          </p:cNvSpPr>
          <p:nvPr>
            <p:ph type="title"/>
          </p:nvPr>
        </p:nvSpPr>
        <p:spPr/>
        <p:txBody>
          <a:bodyPr>
            <a:normAutofit/>
          </a:bodyPr>
          <a:lstStyle/>
          <a:p>
            <a:pPr fontAlgn="base"/>
            <a:r>
              <a:rPr lang="en-US" dirty="0"/>
              <a:t>Emissions from Vent Gas Abatement and Control </a:t>
            </a:r>
            <a:br>
              <a:rPr lang="en-US" dirty="0"/>
            </a:br>
            <a:r>
              <a:rPr lang="en-US" dirty="0"/>
              <a:t>(w/o steam generation)</a:t>
            </a:r>
          </a:p>
        </p:txBody>
      </p:sp>
      <p:sp>
        <p:nvSpPr>
          <p:cNvPr id="3" name="Content Placeholder 2">
            <a:extLst>
              <a:ext uri="{FF2B5EF4-FFF2-40B4-BE49-F238E27FC236}">
                <a16:creationId xmlns:a16="http://schemas.microsoft.com/office/drawing/2014/main" id="{ECC3A01F-5C5A-4011-BB0A-BFB642069C89}"/>
              </a:ext>
            </a:extLst>
          </p:cNvPr>
          <p:cNvSpPr>
            <a:spLocks noGrp="1"/>
          </p:cNvSpPr>
          <p:nvPr>
            <p:ph sz="quarter" idx="13"/>
          </p:nvPr>
        </p:nvSpPr>
        <p:spPr>
          <a:xfrm>
            <a:off x="381000" y="895350"/>
            <a:ext cx="3276600" cy="3810000"/>
          </a:xfrm>
        </p:spPr>
        <p:txBody>
          <a:bodyPr>
            <a:normAutofit fontScale="70000" lnSpcReduction="20000"/>
          </a:bodyPr>
          <a:lstStyle/>
          <a:p>
            <a:r>
              <a:rPr lang="en-US" dirty="0"/>
              <a:t>User Instructions:</a:t>
            </a:r>
          </a:p>
          <a:p>
            <a:pPr lvl="1" fontAlgn="base"/>
            <a:r>
              <a:rPr lang="en-US" dirty="0"/>
              <a:t>This section is for Scope 1 GHG emissions associated with Celanese owned and/or operated onsite air pollution control equipment such as </a:t>
            </a:r>
            <a:r>
              <a:rPr lang="en-US" u="sng" dirty="0"/>
              <a:t>flares, incinerators, thermal oxidizers, catalytic incinerators, and furnaces</a:t>
            </a:r>
            <a:r>
              <a:rPr lang="en-US" dirty="0"/>
              <a:t>.  Please ensure site activity associated with combustion of waste vent gas is clearly documented.  </a:t>
            </a:r>
          </a:p>
          <a:p>
            <a:pPr lvl="1" fontAlgn="base"/>
            <a:r>
              <a:rPr lang="en-US" dirty="0"/>
              <a:t>Sites are requested to enter aggregated process gas emissions controlled/abated by equipment type.</a:t>
            </a:r>
          </a:p>
          <a:p>
            <a:pPr lvl="1" fontAlgn="base"/>
            <a:r>
              <a:rPr lang="en-US" dirty="0"/>
              <a:t>Please note that fuels such as natural gas, LPG, and fuel oil should be entered into the appropriate purchased energy form in the Energy section.</a:t>
            </a:r>
          </a:p>
          <a:p>
            <a:pPr lvl="1" fontAlgn="base"/>
            <a:r>
              <a:rPr lang="en-US" dirty="0"/>
              <a:t>If there is an air control device that combusts vent gases that is missing, please contact Metrio to add. </a:t>
            </a:r>
          </a:p>
          <a:p>
            <a:pPr lvl="1" fontAlgn="base"/>
            <a:r>
              <a:rPr lang="en-US" dirty="0"/>
              <a:t>Users must upload attachments/evidence to support data entered.</a:t>
            </a:r>
          </a:p>
          <a:p>
            <a:pPr fontAlgn="base"/>
            <a:r>
              <a:rPr lang="en-US" dirty="0"/>
              <a:t>Scope 1 GHG emissions will be calculated using the following equation: CO2 emissions = [material combusted] * [carbon content] * [MW CO2] / [MW C]</a:t>
            </a:r>
          </a:p>
        </p:txBody>
      </p:sp>
      <p:sp>
        <p:nvSpPr>
          <p:cNvPr id="4" name="Footer Placeholder 3">
            <a:extLst>
              <a:ext uri="{FF2B5EF4-FFF2-40B4-BE49-F238E27FC236}">
                <a16:creationId xmlns:a16="http://schemas.microsoft.com/office/drawing/2014/main" id="{7471C8FC-6CF3-4E2B-BC3A-B38BE13E2C7E}"/>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09D05EC5-9A90-4615-A561-4C057258D529}"/>
              </a:ext>
            </a:extLst>
          </p:cNvPr>
          <p:cNvSpPr>
            <a:spLocks noGrp="1"/>
          </p:cNvSpPr>
          <p:nvPr>
            <p:ph type="sldNum" sz="quarter" idx="15"/>
          </p:nvPr>
        </p:nvSpPr>
        <p:spPr/>
        <p:txBody>
          <a:bodyPr/>
          <a:lstStyle/>
          <a:p>
            <a:fld id="{90223409-09FC-4660-A923-5454ABA2BCF5}" type="slidenum">
              <a:rPr lang="en-US" noProof="0" smtClean="0"/>
              <a:pPr/>
              <a:t>22</a:t>
            </a:fld>
            <a:endParaRPr lang="en-US" noProof="0"/>
          </a:p>
        </p:txBody>
      </p:sp>
      <p:pic>
        <p:nvPicPr>
          <p:cNvPr id="7" name="Picture 6">
            <a:extLst>
              <a:ext uri="{FF2B5EF4-FFF2-40B4-BE49-F238E27FC236}">
                <a16:creationId xmlns:a16="http://schemas.microsoft.com/office/drawing/2014/main" id="{4E9E43F1-50FB-4A63-B2C6-E2E12537B85F}"/>
              </a:ext>
            </a:extLst>
          </p:cNvPr>
          <p:cNvPicPr>
            <a:picLocks noChangeAspect="1"/>
          </p:cNvPicPr>
          <p:nvPr/>
        </p:nvPicPr>
        <p:blipFill>
          <a:blip r:embed="rId2"/>
          <a:stretch>
            <a:fillRect/>
          </a:stretch>
        </p:blipFill>
        <p:spPr>
          <a:xfrm>
            <a:off x="3657600" y="1595965"/>
            <a:ext cx="5390776" cy="255541"/>
          </a:xfrm>
          <a:prstGeom prst="rect">
            <a:avLst/>
          </a:prstGeom>
        </p:spPr>
      </p:pic>
      <p:sp>
        <p:nvSpPr>
          <p:cNvPr id="8" name="Content Placeholder 5">
            <a:extLst>
              <a:ext uri="{FF2B5EF4-FFF2-40B4-BE49-F238E27FC236}">
                <a16:creationId xmlns:a16="http://schemas.microsoft.com/office/drawing/2014/main" id="{532499D1-2B4C-438D-B6DE-16A1C5C54B95}"/>
              </a:ext>
            </a:extLst>
          </p:cNvPr>
          <p:cNvSpPr txBox="1">
            <a:spLocks/>
          </p:cNvSpPr>
          <p:nvPr/>
        </p:nvSpPr>
        <p:spPr>
          <a:xfrm>
            <a:off x="3657600" y="1913421"/>
            <a:ext cx="5105399" cy="2791930"/>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900" dirty="0"/>
              <a:t>Data Entry Role:</a:t>
            </a:r>
          </a:p>
          <a:p>
            <a:pPr lvl="1"/>
            <a:r>
              <a:rPr lang="en-US" sz="800" dirty="0"/>
              <a:t>Frequency – quarterly data input</a:t>
            </a:r>
          </a:p>
          <a:p>
            <a:pPr lvl="1"/>
            <a:r>
              <a:rPr lang="en-US" sz="800" dirty="0"/>
              <a:t>Site – by process</a:t>
            </a:r>
          </a:p>
          <a:p>
            <a:pPr lvl="1"/>
            <a:r>
              <a:rPr lang="en-US" sz="800" dirty="0"/>
              <a:t>Source of emissions - select</a:t>
            </a:r>
          </a:p>
          <a:p>
            <a:pPr lvl="2"/>
            <a:r>
              <a:rPr lang="en-US" sz="700" dirty="0"/>
              <a:t>Flaring</a:t>
            </a:r>
          </a:p>
          <a:p>
            <a:pPr lvl="2"/>
            <a:r>
              <a:rPr lang="en-US" sz="700" dirty="0"/>
              <a:t>Vent gas incineration/thermal oxidizer</a:t>
            </a:r>
          </a:p>
          <a:p>
            <a:pPr lvl="2"/>
            <a:r>
              <a:rPr lang="en-US" sz="700" dirty="0"/>
              <a:t>Catalytic incineration</a:t>
            </a:r>
          </a:p>
          <a:p>
            <a:pPr lvl="2"/>
            <a:r>
              <a:rPr lang="en-US" sz="700" dirty="0"/>
              <a:t>Waste gas combustion in boiler</a:t>
            </a:r>
          </a:p>
          <a:p>
            <a:pPr lvl="2"/>
            <a:r>
              <a:rPr lang="en-US" sz="700" dirty="0"/>
              <a:t>Furnace</a:t>
            </a:r>
          </a:p>
          <a:p>
            <a:pPr lvl="2"/>
            <a:r>
              <a:rPr lang="en-US" sz="700" dirty="0"/>
              <a:t>Other</a:t>
            </a:r>
          </a:p>
          <a:p>
            <a:pPr lvl="1"/>
            <a:r>
              <a:rPr lang="en-US" sz="800" dirty="0"/>
              <a:t>Quantity (MT) abated or controlled</a:t>
            </a:r>
          </a:p>
          <a:p>
            <a:pPr lvl="1"/>
            <a:r>
              <a:rPr lang="en-US" sz="800" dirty="0"/>
              <a:t>Carbon content – enter as a decimal</a:t>
            </a:r>
          </a:p>
          <a:p>
            <a:pPr lvl="1"/>
            <a:r>
              <a:rPr lang="en-US" sz="800" dirty="0"/>
              <a:t>Notes if needed</a:t>
            </a:r>
          </a:p>
          <a:p>
            <a:pPr lvl="1"/>
            <a:r>
              <a:rPr lang="en-US" sz="800" dirty="0"/>
              <a:t>Attachments:  Required to upload Evidence to support GHG emissions input</a:t>
            </a:r>
          </a:p>
        </p:txBody>
      </p:sp>
      <p:pic>
        <p:nvPicPr>
          <p:cNvPr id="6" name="Picture 5">
            <a:extLst>
              <a:ext uri="{FF2B5EF4-FFF2-40B4-BE49-F238E27FC236}">
                <a16:creationId xmlns:a16="http://schemas.microsoft.com/office/drawing/2014/main" id="{18ACF6E5-1FE1-4F80-BFFF-44C122E68E14}"/>
              </a:ext>
            </a:extLst>
          </p:cNvPr>
          <p:cNvPicPr>
            <a:picLocks noChangeAspect="1"/>
          </p:cNvPicPr>
          <p:nvPr/>
        </p:nvPicPr>
        <p:blipFill>
          <a:blip r:embed="rId3"/>
          <a:stretch>
            <a:fillRect/>
          </a:stretch>
        </p:blipFill>
        <p:spPr>
          <a:xfrm>
            <a:off x="3657600" y="804864"/>
            <a:ext cx="5390776" cy="729187"/>
          </a:xfrm>
          <a:prstGeom prst="rect">
            <a:avLst/>
          </a:prstGeom>
        </p:spPr>
      </p:pic>
    </p:spTree>
    <p:extLst>
      <p:ext uri="{BB962C8B-B14F-4D97-AF65-F5344CB8AC3E}">
        <p14:creationId xmlns:p14="http://schemas.microsoft.com/office/powerpoint/2010/main" val="57985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7BD2-923D-44DA-8F20-0CFDE672F114}"/>
              </a:ext>
            </a:extLst>
          </p:cNvPr>
          <p:cNvSpPr>
            <a:spLocks noGrp="1"/>
          </p:cNvSpPr>
          <p:nvPr>
            <p:ph type="title"/>
          </p:nvPr>
        </p:nvSpPr>
        <p:spPr/>
        <p:txBody>
          <a:bodyPr>
            <a:normAutofit/>
          </a:bodyPr>
          <a:lstStyle/>
          <a:p>
            <a:pPr fontAlgn="base"/>
            <a:r>
              <a:rPr lang="en-US" dirty="0"/>
              <a:t>Celanese On-site Waste Incineration</a:t>
            </a:r>
          </a:p>
        </p:txBody>
      </p:sp>
      <p:sp>
        <p:nvSpPr>
          <p:cNvPr id="3" name="Content Placeholder 2">
            <a:extLst>
              <a:ext uri="{FF2B5EF4-FFF2-40B4-BE49-F238E27FC236}">
                <a16:creationId xmlns:a16="http://schemas.microsoft.com/office/drawing/2014/main" id="{ECC3A01F-5C5A-4011-BB0A-BFB642069C89}"/>
              </a:ext>
            </a:extLst>
          </p:cNvPr>
          <p:cNvSpPr>
            <a:spLocks noGrp="1"/>
          </p:cNvSpPr>
          <p:nvPr>
            <p:ph sz="quarter" idx="13"/>
          </p:nvPr>
        </p:nvSpPr>
        <p:spPr>
          <a:xfrm>
            <a:off x="381000" y="895350"/>
            <a:ext cx="3276600" cy="3810000"/>
          </a:xfrm>
        </p:spPr>
        <p:txBody>
          <a:bodyPr>
            <a:normAutofit fontScale="77500" lnSpcReduction="20000"/>
          </a:bodyPr>
          <a:lstStyle/>
          <a:p>
            <a:r>
              <a:rPr lang="en-US" dirty="0"/>
              <a:t>User Instructions:</a:t>
            </a:r>
          </a:p>
          <a:p>
            <a:pPr lvl="1" fontAlgn="base"/>
            <a:r>
              <a:rPr lang="en-US" dirty="0"/>
              <a:t>Enter total waste combusted (hazardous and non-hazardous waste) and aggregated or combined carbon content for waste materials combusted in Celanese owned and/or operated onsite waste incineration units. </a:t>
            </a:r>
          </a:p>
          <a:p>
            <a:pPr lvl="1" fontAlgn="base"/>
            <a:r>
              <a:rPr lang="en-US" u="sng" dirty="0"/>
              <a:t>Emissions calculations and data inputs MUST be consistent with total waste volumes entered into the onsite waste incineration forms</a:t>
            </a:r>
            <a:r>
              <a:rPr lang="en-US" dirty="0"/>
              <a:t> (material combusted or abated (</a:t>
            </a:r>
            <a:r>
              <a:rPr lang="en-US" dirty="0" err="1"/>
              <a:t>tonnes</a:t>
            </a:r>
            <a:r>
              <a:rPr lang="en-US" dirty="0"/>
              <a:t>) must equal combined values for hazardous and non-hazardous waste streams).</a:t>
            </a:r>
          </a:p>
          <a:p>
            <a:pPr lvl="1" fontAlgn="base"/>
            <a:r>
              <a:rPr lang="en-US" dirty="0"/>
              <a:t>Upload attachments/evidence to support data entered </a:t>
            </a:r>
          </a:p>
          <a:p>
            <a:pPr lvl="1" fontAlgn="base"/>
            <a:r>
              <a:rPr lang="en-US" dirty="0"/>
              <a:t>Scope 1 GHG emissions will be calculated using the following equation: CO2 emissions = [material combusted] * [carbon content] * [MW CO2] / [MW C]</a:t>
            </a:r>
          </a:p>
        </p:txBody>
      </p:sp>
      <p:sp>
        <p:nvSpPr>
          <p:cNvPr id="4" name="Footer Placeholder 3">
            <a:extLst>
              <a:ext uri="{FF2B5EF4-FFF2-40B4-BE49-F238E27FC236}">
                <a16:creationId xmlns:a16="http://schemas.microsoft.com/office/drawing/2014/main" id="{7471C8FC-6CF3-4E2B-BC3A-B38BE13E2C7E}"/>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09D05EC5-9A90-4615-A561-4C057258D529}"/>
              </a:ext>
            </a:extLst>
          </p:cNvPr>
          <p:cNvSpPr>
            <a:spLocks noGrp="1"/>
          </p:cNvSpPr>
          <p:nvPr>
            <p:ph type="sldNum" sz="quarter" idx="15"/>
          </p:nvPr>
        </p:nvSpPr>
        <p:spPr/>
        <p:txBody>
          <a:bodyPr/>
          <a:lstStyle/>
          <a:p>
            <a:fld id="{90223409-09FC-4660-A923-5454ABA2BCF5}" type="slidenum">
              <a:rPr lang="en-US" noProof="0" smtClean="0"/>
              <a:pPr/>
              <a:t>23</a:t>
            </a:fld>
            <a:endParaRPr lang="en-US" noProof="0"/>
          </a:p>
        </p:txBody>
      </p:sp>
      <p:pic>
        <p:nvPicPr>
          <p:cNvPr id="7" name="Picture 6">
            <a:extLst>
              <a:ext uri="{FF2B5EF4-FFF2-40B4-BE49-F238E27FC236}">
                <a16:creationId xmlns:a16="http://schemas.microsoft.com/office/drawing/2014/main" id="{4E9E43F1-50FB-4A63-B2C6-E2E12537B85F}"/>
              </a:ext>
            </a:extLst>
          </p:cNvPr>
          <p:cNvPicPr>
            <a:picLocks noChangeAspect="1"/>
          </p:cNvPicPr>
          <p:nvPr/>
        </p:nvPicPr>
        <p:blipFill>
          <a:blip r:embed="rId2"/>
          <a:stretch>
            <a:fillRect/>
          </a:stretch>
        </p:blipFill>
        <p:spPr>
          <a:xfrm>
            <a:off x="3657600" y="1595965"/>
            <a:ext cx="5390776" cy="255541"/>
          </a:xfrm>
          <a:prstGeom prst="rect">
            <a:avLst/>
          </a:prstGeom>
        </p:spPr>
      </p:pic>
      <p:sp>
        <p:nvSpPr>
          <p:cNvPr id="8" name="Content Placeholder 5">
            <a:extLst>
              <a:ext uri="{FF2B5EF4-FFF2-40B4-BE49-F238E27FC236}">
                <a16:creationId xmlns:a16="http://schemas.microsoft.com/office/drawing/2014/main" id="{532499D1-2B4C-438D-B6DE-16A1C5C54B95}"/>
              </a:ext>
            </a:extLst>
          </p:cNvPr>
          <p:cNvSpPr txBox="1">
            <a:spLocks/>
          </p:cNvSpPr>
          <p:nvPr/>
        </p:nvSpPr>
        <p:spPr>
          <a:xfrm>
            <a:off x="3657600" y="1913421"/>
            <a:ext cx="5105399" cy="2791930"/>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1050" dirty="0"/>
              <a:t>Data Entry Role:</a:t>
            </a:r>
          </a:p>
          <a:p>
            <a:pPr lvl="1"/>
            <a:r>
              <a:rPr lang="en-US" sz="1000" dirty="0"/>
              <a:t>Frequency – quarterly data input by site</a:t>
            </a:r>
          </a:p>
          <a:p>
            <a:pPr lvl="1"/>
            <a:r>
              <a:rPr lang="en-US" sz="1000" dirty="0"/>
              <a:t>Quantity (MT) abated or controlled – Sum of Hazardous and Non-Hazardous Waste</a:t>
            </a:r>
          </a:p>
          <a:p>
            <a:pPr lvl="1"/>
            <a:r>
              <a:rPr lang="en-US" sz="1000" dirty="0"/>
              <a:t>Carbon content – enter as a decimal</a:t>
            </a:r>
          </a:p>
          <a:p>
            <a:pPr lvl="1"/>
            <a:r>
              <a:rPr lang="en-US" sz="1000" dirty="0"/>
              <a:t>Notes if needed</a:t>
            </a:r>
          </a:p>
          <a:p>
            <a:pPr lvl="1"/>
            <a:r>
              <a:rPr lang="en-US" sz="1000" dirty="0"/>
              <a:t>Attachments:  Required to upload Evidence to support GHG emissions input</a:t>
            </a:r>
          </a:p>
        </p:txBody>
      </p:sp>
      <p:pic>
        <p:nvPicPr>
          <p:cNvPr id="9" name="Picture 8">
            <a:extLst>
              <a:ext uri="{FF2B5EF4-FFF2-40B4-BE49-F238E27FC236}">
                <a16:creationId xmlns:a16="http://schemas.microsoft.com/office/drawing/2014/main" id="{D4F81D53-4434-4252-8016-E541DDCB29E6}"/>
              </a:ext>
            </a:extLst>
          </p:cNvPr>
          <p:cNvPicPr>
            <a:picLocks noChangeAspect="1"/>
          </p:cNvPicPr>
          <p:nvPr/>
        </p:nvPicPr>
        <p:blipFill>
          <a:blip r:embed="rId3"/>
          <a:stretch>
            <a:fillRect/>
          </a:stretch>
        </p:blipFill>
        <p:spPr>
          <a:xfrm>
            <a:off x="3657600" y="821660"/>
            <a:ext cx="5390776" cy="745930"/>
          </a:xfrm>
          <a:prstGeom prst="rect">
            <a:avLst/>
          </a:prstGeom>
        </p:spPr>
      </p:pic>
    </p:spTree>
    <p:extLst>
      <p:ext uri="{BB962C8B-B14F-4D97-AF65-F5344CB8AC3E}">
        <p14:creationId xmlns:p14="http://schemas.microsoft.com/office/powerpoint/2010/main" val="878862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7BD2-923D-44DA-8F20-0CFDE672F114}"/>
              </a:ext>
            </a:extLst>
          </p:cNvPr>
          <p:cNvSpPr>
            <a:spLocks noGrp="1"/>
          </p:cNvSpPr>
          <p:nvPr>
            <p:ph type="title"/>
          </p:nvPr>
        </p:nvSpPr>
        <p:spPr/>
        <p:txBody>
          <a:bodyPr>
            <a:normAutofit/>
          </a:bodyPr>
          <a:lstStyle/>
          <a:p>
            <a:pPr fontAlgn="base"/>
            <a:r>
              <a:rPr lang="en-US" dirty="0"/>
              <a:t>Celanese On-site Wastewater Treatment Emissions</a:t>
            </a:r>
          </a:p>
        </p:txBody>
      </p:sp>
      <p:sp>
        <p:nvSpPr>
          <p:cNvPr id="3" name="Content Placeholder 2">
            <a:extLst>
              <a:ext uri="{FF2B5EF4-FFF2-40B4-BE49-F238E27FC236}">
                <a16:creationId xmlns:a16="http://schemas.microsoft.com/office/drawing/2014/main" id="{ECC3A01F-5C5A-4011-BB0A-BFB642069C89}"/>
              </a:ext>
            </a:extLst>
          </p:cNvPr>
          <p:cNvSpPr>
            <a:spLocks noGrp="1"/>
          </p:cNvSpPr>
          <p:nvPr>
            <p:ph sz="quarter" idx="13"/>
          </p:nvPr>
        </p:nvSpPr>
        <p:spPr>
          <a:xfrm>
            <a:off x="381000" y="895350"/>
            <a:ext cx="3276600" cy="3810000"/>
          </a:xfrm>
        </p:spPr>
        <p:txBody>
          <a:bodyPr>
            <a:normAutofit fontScale="92500" lnSpcReduction="10000"/>
          </a:bodyPr>
          <a:lstStyle/>
          <a:p>
            <a:r>
              <a:rPr lang="en-US" dirty="0"/>
              <a:t>User Instructions:</a:t>
            </a:r>
          </a:p>
          <a:p>
            <a:pPr lvl="1" fontAlgn="base"/>
            <a:r>
              <a:rPr lang="en-US" dirty="0"/>
              <a:t>Calculate annual GHG emissions from </a:t>
            </a:r>
            <a:r>
              <a:rPr lang="en-US" u="sng" dirty="0"/>
              <a:t>Celanese aerobic onsite</a:t>
            </a:r>
            <a:r>
              <a:rPr lang="en-US" dirty="0"/>
              <a:t> waste water treatment operations by completing and uploading the WWTP Carbon Mass balance Excel File. </a:t>
            </a:r>
          </a:p>
          <a:p>
            <a:pPr lvl="1" fontAlgn="base"/>
            <a:r>
              <a:rPr lang="en-US" dirty="0"/>
              <a:t>As of December 2020, file still under construction</a:t>
            </a:r>
          </a:p>
          <a:p>
            <a:pPr lvl="1" fontAlgn="base"/>
            <a:r>
              <a:rPr lang="en-US" dirty="0"/>
              <a:t>Emissions entered MUST be consistent with calculated emissions from the WWTP Carbon Mass balance Excel File.</a:t>
            </a:r>
          </a:p>
          <a:p>
            <a:pPr lvl="1" fontAlgn="base"/>
            <a:r>
              <a:rPr lang="en-US" dirty="0"/>
              <a:t>Upload WWTP Carbon Mass balance Excel File to support data entered  </a:t>
            </a:r>
          </a:p>
        </p:txBody>
      </p:sp>
      <p:sp>
        <p:nvSpPr>
          <p:cNvPr id="4" name="Footer Placeholder 3">
            <a:extLst>
              <a:ext uri="{FF2B5EF4-FFF2-40B4-BE49-F238E27FC236}">
                <a16:creationId xmlns:a16="http://schemas.microsoft.com/office/drawing/2014/main" id="{7471C8FC-6CF3-4E2B-BC3A-B38BE13E2C7E}"/>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09D05EC5-9A90-4615-A561-4C057258D529}"/>
              </a:ext>
            </a:extLst>
          </p:cNvPr>
          <p:cNvSpPr>
            <a:spLocks noGrp="1"/>
          </p:cNvSpPr>
          <p:nvPr>
            <p:ph type="sldNum" sz="quarter" idx="15"/>
          </p:nvPr>
        </p:nvSpPr>
        <p:spPr/>
        <p:txBody>
          <a:bodyPr/>
          <a:lstStyle/>
          <a:p>
            <a:fld id="{90223409-09FC-4660-A923-5454ABA2BCF5}" type="slidenum">
              <a:rPr lang="en-US" noProof="0" smtClean="0"/>
              <a:pPr/>
              <a:t>24</a:t>
            </a:fld>
            <a:endParaRPr lang="en-US" noProof="0"/>
          </a:p>
        </p:txBody>
      </p:sp>
      <p:pic>
        <p:nvPicPr>
          <p:cNvPr id="7" name="Picture 6">
            <a:extLst>
              <a:ext uri="{FF2B5EF4-FFF2-40B4-BE49-F238E27FC236}">
                <a16:creationId xmlns:a16="http://schemas.microsoft.com/office/drawing/2014/main" id="{4E9E43F1-50FB-4A63-B2C6-E2E12537B85F}"/>
              </a:ext>
            </a:extLst>
          </p:cNvPr>
          <p:cNvPicPr>
            <a:picLocks noChangeAspect="1"/>
          </p:cNvPicPr>
          <p:nvPr/>
        </p:nvPicPr>
        <p:blipFill>
          <a:blip r:embed="rId2"/>
          <a:stretch>
            <a:fillRect/>
          </a:stretch>
        </p:blipFill>
        <p:spPr>
          <a:xfrm>
            <a:off x="3657599" y="1668630"/>
            <a:ext cx="5366260" cy="255541"/>
          </a:xfrm>
          <a:prstGeom prst="rect">
            <a:avLst/>
          </a:prstGeom>
        </p:spPr>
      </p:pic>
      <p:sp>
        <p:nvSpPr>
          <p:cNvPr id="8" name="Content Placeholder 5">
            <a:extLst>
              <a:ext uri="{FF2B5EF4-FFF2-40B4-BE49-F238E27FC236}">
                <a16:creationId xmlns:a16="http://schemas.microsoft.com/office/drawing/2014/main" id="{532499D1-2B4C-438D-B6DE-16A1C5C54B95}"/>
              </a:ext>
            </a:extLst>
          </p:cNvPr>
          <p:cNvSpPr txBox="1">
            <a:spLocks/>
          </p:cNvSpPr>
          <p:nvPr/>
        </p:nvSpPr>
        <p:spPr>
          <a:xfrm>
            <a:off x="3657600" y="1913421"/>
            <a:ext cx="5366259" cy="2791930"/>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1050" dirty="0"/>
              <a:t>Data Entry Role:</a:t>
            </a:r>
          </a:p>
          <a:p>
            <a:pPr lvl="1"/>
            <a:r>
              <a:rPr lang="en-US" sz="1000" dirty="0"/>
              <a:t>Frequency – annual data input by site</a:t>
            </a:r>
          </a:p>
          <a:p>
            <a:pPr lvl="1"/>
            <a:r>
              <a:rPr lang="en-US" sz="1000" dirty="0"/>
              <a:t>Quantity (MT) CO2e calculated using WWTP Carbon Mass balance Excel</a:t>
            </a:r>
          </a:p>
          <a:p>
            <a:pPr lvl="1"/>
            <a:r>
              <a:rPr lang="en-US" sz="1000" dirty="0"/>
              <a:t>Emissions entered MUST be consistent with calculated emissions from the WWTP Carbon Mass balance Excel File; entries include:</a:t>
            </a:r>
          </a:p>
          <a:p>
            <a:pPr lvl="2"/>
            <a:r>
              <a:rPr lang="en-US" sz="800" dirty="0"/>
              <a:t>Influent flow and COD</a:t>
            </a:r>
          </a:p>
          <a:p>
            <a:pPr lvl="2"/>
            <a:r>
              <a:rPr lang="en-US" sz="800" dirty="0"/>
              <a:t>Effluent flow and COD</a:t>
            </a:r>
          </a:p>
          <a:p>
            <a:pPr lvl="2"/>
            <a:r>
              <a:rPr lang="en-US" sz="800" dirty="0"/>
              <a:t>Average MW of COD</a:t>
            </a:r>
          </a:p>
          <a:p>
            <a:pPr lvl="2"/>
            <a:r>
              <a:rPr lang="en-US" sz="800" dirty="0"/>
              <a:t>Biomass production</a:t>
            </a:r>
          </a:p>
          <a:p>
            <a:pPr lvl="1"/>
            <a:r>
              <a:rPr lang="en-US" sz="1000" dirty="0"/>
              <a:t>Notes if needed</a:t>
            </a:r>
          </a:p>
          <a:p>
            <a:pPr lvl="1"/>
            <a:r>
              <a:rPr lang="en-US" sz="1000" dirty="0"/>
              <a:t>Attachments:  Required to upload Evidence to support GHG emissions input</a:t>
            </a:r>
          </a:p>
          <a:p>
            <a:pPr lvl="1"/>
            <a:r>
              <a:rPr lang="en-US" sz="1000" dirty="0"/>
              <a:t>Note: For questions and/or support on WWTP calculations, please Dinesh Arora</a:t>
            </a:r>
          </a:p>
          <a:p>
            <a:pPr lvl="1"/>
            <a:r>
              <a:rPr lang="en-US" sz="1000" dirty="0"/>
              <a:t>Template is being finalized and will be made available upon completion</a:t>
            </a:r>
          </a:p>
        </p:txBody>
      </p:sp>
      <p:pic>
        <p:nvPicPr>
          <p:cNvPr id="6" name="Picture 5">
            <a:extLst>
              <a:ext uri="{FF2B5EF4-FFF2-40B4-BE49-F238E27FC236}">
                <a16:creationId xmlns:a16="http://schemas.microsoft.com/office/drawing/2014/main" id="{35D7A490-E47C-4A8B-AFA7-030BFBC64A64}"/>
              </a:ext>
            </a:extLst>
          </p:cNvPr>
          <p:cNvPicPr>
            <a:picLocks noChangeAspect="1"/>
          </p:cNvPicPr>
          <p:nvPr/>
        </p:nvPicPr>
        <p:blipFill>
          <a:blip r:embed="rId3"/>
          <a:stretch>
            <a:fillRect/>
          </a:stretch>
        </p:blipFill>
        <p:spPr>
          <a:xfrm>
            <a:off x="3657599" y="833435"/>
            <a:ext cx="5366261" cy="762529"/>
          </a:xfrm>
          <a:prstGeom prst="rect">
            <a:avLst/>
          </a:prstGeom>
        </p:spPr>
      </p:pic>
    </p:spTree>
    <p:extLst>
      <p:ext uri="{BB962C8B-B14F-4D97-AF65-F5344CB8AC3E}">
        <p14:creationId xmlns:p14="http://schemas.microsoft.com/office/powerpoint/2010/main" val="307099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7BD2-923D-44DA-8F20-0CFDE672F114}"/>
              </a:ext>
            </a:extLst>
          </p:cNvPr>
          <p:cNvSpPr>
            <a:spLocks noGrp="1"/>
          </p:cNvSpPr>
          <p:nvPr>
            <p:ph type="title"/>
          </p:nvPr>
        </p:nvSpPr>
        <p:spPr/>
        <p:txBody>
          <a:bodyPr>
            <a:normAutofit/>
          </a:bodyPr>
          <a:lstStyle/>
          <a:p>
            <a:pPr fontAlgn="base"/>
            <a:r>
              <a:rPr lang="en-US" dirty="0"/>
              <a:t>Celanese On-site Landfill Emissions</a:t>
            </a:r>
          </a:p>
        </p:txBody>
      </p:sp>
      <p:sp>
        <p:nvSpPr>
          <p:cNvPr id="3" name="Content Placeholder 2">
            <a:extLst>
              <a:ext uri="{FF2B5EF4-FFF2-40B4-BE49-F238E27FC236}">
                <a16:creationId xmlns:a16="http://schemas.microsoft.com/office/drawing/2014/main" id="{ECC3A01F-5C5A-4011-BB0A-BFB642069C89}"/>
              </a:ext>
            </a:extLst>
          </p:cNvPr>
          <p:cNvSpPr>
            <a:spLocks noGrp="1"/>
          </p:cNvSpPr>
          <p:nvPr>
            <p:ph sz="quarter" idx="13"/>
          </p:nvPr>
        </p:nvSpPr>
        <p:spPr>
          <a:xfrm>
            <a:off x="381000" y="895350"/>
            <a:ext cx="3276600" cy="3810000"/>
          </a:xfrm>
        </p:spPr>
        <p:txBody>
          <a:bodyPr>
            <a:normAutofit/>
          </a:bodyPr>
          <a:lstStyle/>
          <a:p>
            <a:r>
              <a:rPr lang="en-US" dirty="0"/>
              <a:t>User Instructions:</a:t>
            </a:r>
          </a:p>
          <a:p>
            <a:pPr lvl="1" fontAlgn="base"/>
            <a:r>
              <a:rPr lang="en-US" dirty="0"/>
              <a:t>Enter GHG emissions from Celanese owned and/or operated landfills calculated using site-specific spreadsheets. </a:t>
            </a:r>
          </a:p>
          <a:p>
            <a:pPr lvl="1" fontAlgn="base"/>
            <a:r>
              <a:rPr lang="en-US" dirty="0"/>
              <a:t>Emissions calculations and data inputs MUST be consistent with total waste volumes entered into the onsite landfill form.</a:t>
            </a:r>
          </a:p>
          <a:p>
            <a:pPr lvl="1" fontAlgn="base"/>
            <a:r>
              <a:rPr lang="en-US" dirty="0"/>
              <a:t>Upload attachments/evidence to support data entered </a:t>
            </a:r>
          </a:p>
        </p:txBody>
      </p:sp>
      <p:sp>
        <p:nvSpPr>
          <p:cNvPr id="4" name="Footer Placeholder 3">
            <a:extLst>
              <a:ext uri="{FF2B5EF4-FFF2-40B4-BE49-F238E27FC236}">
                <a16:creationId xmlns:a16="http://schemas.microsoft.com/office/drawing/2014/main" id="{7471C8FC-6CF3-4E2B-BC3A-B38BE13E2C7E}"/>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09D05EC5-9A90-4615-A561-4C057258D529}"/>
              </a:ext>
            </a:extLst>
          </p:cNvPr>
          <p:cNvSpPr>
            <a:spLocks noGrp="1"/>
          </p:cNvSpPr>
          <p:nvPr>
            <p:ph type="sldNum" sz="quarter" idx="15"/>
          </p:nvPr>
        </p:nvSpPr>
        <p:spPr/>
        <p:txBody>
          <a:bodyPr/>
          <a:lstStyle/>
          <a:p>
            <a:fld id="{90223409-09FC-4660-A923-5454ABA2BCF5}" type="slidenum">
              <a:rPr lang="en-US" noProof="0" smtClean="0"/>
              <a:pPr/>
              <a:t>25</a:t>
            </a:fld>
            <a:endParaRPr lang="en-US" noProof="0"/>
          </a:p>
        </p:txBody>
      </p:sp>
      <p:pic>
        <p:nvPicPr>
          <p:cNvPr id="7" name="Picture 6">
            <a:extLst>
              <a:ext uri="{FF2B5EF4-FFF2-40B4-BE49-F238E27FC236}">
                <a16:creationId xmlns:a16="http://schemas.microsoft.com/office/drawing/2014/main" id="{4E9E43F1-50FB-4A63-B2C6-E2E12537B85F}"/>
              </a:ext>
            </a:extLst>
          </p:cNvPr>
          <p:cNvPicPr>
            <a:picLocks noChangeAspect="1"/>
          </p:cNvPicPr>
          <p:nvPr/>
        </p:nvPicPr>
        <p:blipFill>
          <a:blip r:embed="rId2"/>
          <a:stretch>
            <a:fillRect/>
          </a:stretch>
        </p:blipFill>
        <p:spPr>
          <a:xfrm>
            <a:off x="3657599" y="1668630"/>
            <a:ext cx="5366260" cy="255541"/>
          </a:xfrm>
          <a:prstGeom prst="rect">
            <a:avLst/>
          </a:prstGeom>
        </p:spPr>
      </p:pic>
      <p:sp>
        <p:nvSpPr>
          <p:cNvPr id="8" name="Content Placeholder 5">
            <a:extLst>
              <a:ext uri="{FF2B5EF4-FFF2-40B4-BE49-F238E27FC236}">
                <a16:creationId xmlns:a16="http://schemas.microsoft.com/office/drawing/2014/main" id="{532499D1-2B4C-438D-B6DE-16A1C5C54B95}"/>
              </a:ext>
            </a:extLst>
          </p:cNvPr>
          <p:cNvSpPr txBox="1">
            <a:spLocks/>
          </p:cNvSpPr>
          <p:nvPr/>
        </p:nvSpPr>
        <p:spPr>
          <a:xfrm>
            <a:off x="3657600" y="1913421"/>
            <a:ext cx="5105399" cy="2791930"/>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1050" dirty="0"/>
              <a:t>Data Entry Role:</a:t>
            </a:r>
          </a:p>
          <a:p>
            <a:pPr lvl="1"/>
            <a:r>
              <a:rPr lang="en-US" sz="1000" dirty="0"/>
              <a:t>Frequency – annual data input by site</a:t>
            </a:r>
          </a:p>
          <a:p>
            <a:pPr lvl="1"/>
            <a:r>
              <a:rPr lang="en-US" sz="1000" dirty="0"/>
              <a:t>Quantity (MT) CH4 calculated using site specific calculations; must be consistent with sum of total waste in Celanese onsite landfills from the waste section</a:t>
            </a:r>
          </a:p>
          <a:p>
            <a:pPr lvl="1"/>
            <a:r>
              <a:rPr lang="en-US" sz="1000" dirty="0"/>
              <a:t>Notes if needed</a:t>
            </a:r>
          </a:p>
          <a:p>
            <a:pPr lvl="1"/>
            <a:r>
              <a:rPr lang="en-US" sz="1000" dirty="0"/>
              <a:t>Attachments:  Required to upload Evidence to support GHG emissions input</a:t>
            </a:r>
          </a:p>
        </p:txBody>
      </p:sp>
      <p:pic>
        <p:nvPicPr>
          <p:cNvPr id="6" name="Picture 5">
            <a:extLst>
              <a:ext uri="{FF2B5EF4-FFF2-40B4-BE49-F238E27FC236}">
                <a16:creationId xmlns:a16="http://schemas.microsoft.com/office/drawing/2014/main" id="{35D7A490-E47C-4A8B-AFA7-030BFBC64A64}"/>
              </a:ext>
            </a:extLst>
          </p:cNvPr>
          <p:cNvPicPr>
            <a:picLocks noChangeAspect="1"/>
          </p:cNvPicPr>
          <p:nvPr/>
        </p:nvPicPr>
        <p:blipFill>
          <a:blip r:embed="rId3"/>
          <a:stretch>
            <a:fillRect/>
          </a:stretch>
        </p:blipFill>
        <p:spPr>
          <a:xfrm>
            <a:off x="3657599" y="833435"/>
            <a:ext cx="5366261" cy="762529"/>
          </a:xfrm>
          <a:prstGeom prst="rect">
            <a:avLst/>
          </a:prstGeom>
        </p:spPr>
      </p:pic>
    </p:spTree>
    <p:extLst>
      <p:ext uri="{BB962C8B-B14F-4D97-AF65-F5344CB8AC3E}">
        <p14:creationId xmlns:p14="http://schemas.microsoft.com/office/powerpoint/2010/main" val="413289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B66D-8EE5-43C5-8B29-031975A294AF}"/>
              </a:ext>
            </a:extLst>
          </p:cNvPr>
          <p:cNvSpPr>
            <a:spLocks noGrp="1"/>
          </p:cNvSpPr>
          <p:nvPr>
            <p:ph type="title"/>
          </p:nvPr>
        </p:nvSpPr>
        <p:spPr/>
        <p:txBody>
          <a:bodyPr>
            <a:normAutofit/>
          </a:bodyPr>
          <a:lstStyle/>
          <a:p>
            <a:pPr fontAlgn="base"/>
            <a:r>
              <a:rPr lang="en-US" dirty="0"/>
              <a:t>GHG emissions discussion and analysis</a:t>
            </a:r>
          </a:p>
        </p:txBody>
      </p:sp>
      <p:sp>
        <p:nvSpPr>
          <p:cNvPr id="3" name="Content Placeholder 2">
            <a:extLst>
              <a:ext uri="{FF2B5EF4-FFF2-40B4-BE49-F238E27FC236}">
                <a16:creationId xmlns:a16="http://schemas.microsoft.com/office/drawing/2014/main" id="{7754EE35-D699-40BF-884F-7056A1194D92}"/>
              </a:ext>
            </a:extLst>
          </p:cNvPr>
          <p:cNvSpPr>
            <a:spLocks noGrp="1"/>
          </p:cNvSpPr>
          <p:nvPr>
            <p:ph sz="quarter" idx="13"/>
          </p:nvPr>
        </p:nvSpPr>
        <p:spPr>
          <a:xfrm>
            <a:off x="381000" y="895350"/>
            <a:ext cx="3551518" cy="3810000"/>
          </a:xfrm>
        </p:spPr>
        <p:txBody>
          <a:bodyPr>
            <a:normAutofit fontScale="55000" lnSpcReduction="20000"/>
          </a:bodyPr>
          <a:lstStyle/>
          <a:p>
            <a:r>
              <a:rPr lang="en-US" dirty="0"/>
              <a:t>Please briefly describe your site’s short &amp; long term strategy to reduce energy consumption and GHG emissions. This could include projects for reducing energy consumption and any additional activity that directly emits Scope1 GHG emissions or indirect emissions of Scope 2 GHG.</a:t>
            </a:r>
          </a:p>
          <a:p>
            <a:r>
              <a:rPr lang="en-US" dirty="0"/>
              <a:t>As per SASB requirements:</a:t>
            </a:r>
          </a:p>
          <a:p>
            <a:pPr lvl="1"/>
            <a:r>
              <a:rPr lang="en-US" dirty="0"/>
              <a:t>The entity shall discuss its long-term and short-term strategy or plan to manage its Scope 1 greenhouse gas (GHG) emissions.</a:t>
            </a:r>
          </a:p>
          <a:p>
            <a:pPr lvl="1"/>
            <a:r>
              <a:rPr lang="en-US" dirty="0"/>
              <a:t>The entity shall discuss its emission reduction target(s) and analyze its performance against the target(s), including the following, where relevant:</a:t>
            </a:r>
          </a:p>
          <a:p>
            <a:pPr lvl="2"/>
            <a:r>
              <a:rPr lang="en-US" dirty="0"/>
              <a:t>The entity shall discuss the activities and investments required to achieve the plans and/or targets, and any risks or limiting factors that might affect achievement of the plans and/or targets.</a:t>
            </a:r>
          </a:p>
          <a:p>
            <a:pPr lvl="2"/>
            <a:r>
              <a:rPr lang="en-US" dirty="0"/>
              <a:t>The entity shall discuss the scope of its strategies, plans, and/or reduction targets, such as how they relate to different business units, geographies, or emissions sources.</a:t>
            </a:r>
          </a:p>
          <a:p>
            <a:pPr lvl="2"/>
            <a:r>
              <a:rPr lang="en-US" dirty="0"/>
              <a:t>The entity shall discuss whether its strategies, plans, and/or reduction targets are related to, or associated with, emissions limiting and/or emissions reporting-based programs or regulations (e.g., the EU Emissions Trading Scheme, Quebec Cap-and-Trade System, California Cap-and-Trade Program), including regional, national, international, or sectoral programs.</a:t>
            </a:r>
          </a:p>
          <a:p>
            <a:r>
              <a:rPr lang="en-US" dirty="0"/>
              <a:t>Disclosure of strategies, plans, and/or reduction targets shall be limited to activities that were ongoing (active) or reached completion during the reporting period.</a:t>
            </a:r>
          </a:p>
        </p:txBody>
      </p:sp>
      <p:sp>
        <p:nvSpPr>
          <p:cNvPr id="4" name="Footer Placeholder 3">
            <a:extLst>
              <a:ext uri="{FF2B5EF4-FFF2-40B4-BE49-F238E27FC236}">
                <a16:creationId xmlns:a16="http://schemas.microsoft.com/office/drawing/2014/main" id="{E9D51625-AA31-4B5F-900B-64AD8ECC3297}"/>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6D1DC3AD-8295-47BF-ADED-28C417887496}"/>
              </a:ext>
            </a:extLst>
          </p:cNvPr>
          <p:cNvSpPr>
            <a:spLocks noGrp="1"/>
          </p:cNvSpPr>
          <p:nvPr>
            <p:ph type="sldNum" sz="quarter" idx="15"/>
          </p:nvPr>
        </p:nvSpPr>
        <p:spPr/>
        <p:txBody>
          <a:bodyPr/>
          <a:lstStyle/>
          <a:p>
            <a:fld id="{90223409-09FC-4660-A923-5454ABA2BCF5}" type="slidenum">
              <a:rPr lang="en-US" noProof="0" smtClean="0"/>
              <a:pPr/>
              <a:t>26</a:t>
            </a:fld>
            <a:endParaRPr lang="en-US" noProof="0"/>
          </a:p>
        </p:txBody>
      </p:sp>
      <p:pic>
        <p:nvPicPr>
          <p:cNvPr id="6" name="Picture 5">
            <a:extLst>
              <a:ext uri="{FF2B5EF4-FFF2-40B4-BE49-F238E27FC236}">
                <a16:creationId xmlns:a16="http://schemas.microsoft.com/office/drawing/2014/main" id="{87CCB31C-C060-4E7C-8EAD-CAB906A38A8B}"/>
              </a:ext>
            </a:extLst>
          </p:cNvPr>
          <p:cNvPicPr>
            <a:picLocks noChangeAspect="1"/>
          </p:cNvPicPr>
          <p:nvPr/>
        </p:nvPicPr>
        <p:blipFill>
          <a:blip r:embed="rId2"/>
          <a:stretch>
            <a:fillRect/>
          </a:stretch>
        </p:blipFill>
        <p:spPr>
          <a:xfrm>
            <a:off x="4212275" y="791282"/>
            <a:ext cx="4572000" cy="2217584"/>
          </a:xfrm>
          <a:prstGeom prst="rect">
            <a:avLst/>
          </a:prstGeom>
        </p:spPr>
      </p:pic>
      <p:pic>
        <p:nvPicPr>
          <p:cNvPr id="7" name="Picture 6">
            <a:extLst>
              <a:ext uri="{FF2B5EF4-FFF2-40B4-BE49-F238E27FC236}">
                <a16:creationId xmlns:a16="http://schemas.microsoft.com/office/drawing/2014/main" id="{AAF767B7-1800-4045-B68C-D3615CBFA381}"/>
              </a:ext>
            </a:extLst>
          </p:cNvPr>
          <p:cNvPicPr>
            <a:picLocks noChangeAspect="1"/>
          </p:cNvPicPr>
          <p:nvPr/>
        </p:nvPicPr>
        <p:blipFill>
          <a:blip r:embed="rId3"/>
          <a:stretch>
            <a:fillRect/>
          </a:stretch>
        </p:blipFill>
        <p:spPr>
          <a:xfrm>
            <a:off x="4212274" y="3008866"/>
            <a:ext cx="4550726" cy="762287"/>
          </a:xfrm>
          <a:prstGeom prst="rect">
            <a:avLst/>
          </a:prstGeom>
        </p:spPr>
      </p:pic>
      <p:sp>
        <p:nvSpPr>
          <p:cNvPr id="8" name="Rectangle 7">
            <a:extLst>
              <a:ext uri="{FF2B5EF4-FFF2-40B4-BE49-F238E27FC236}">
                <a16:creationId xmlns:a16="http://schemas.microsoft.com/office/drawing/2014/main" id="{F74086DE-4B43-454C-B511-87D193550467}"/>
              </a:ext>
            </a:extLst>
          </p:cNvPr>
          <p:cNvSpPr/>
          <p:nvPr/>
        </p:nvSpPr>
        <p:spPr>
          <a:xfrm>
            <a:off x="4190999" y="3752053"/>
            <a:ext cx="4572000" cy="969496"/>
          </a:xfrm>
          <a:prstGeom prst="rect">
            <a:avLst/>
          </a:prstGeom>
        </p:spPr>
        <p:txBody>
          <a:bodyPr>
            <a:spAutoFit/>
          </a:bodyPr>
          <a:lstStyle/>
          <a:p>
            <a:pPr marL="268288" indent="-268288">
              <a:spcBef>
                <a:spcPts val="600"/>
              </a:spcBef>
              <a:buClr>
                <a:schemeClr val="tx2"/>
              </a:buClr>
              <a:buSzPct val="80000"/>
              <a:buFont typeface="Calibri" pitchFamily="34" charset="0"/>
              <a:buChar char="►"/>
            </a:pPr>
            <a:r>
              <a:rPr lang="en-US" sz="1200" dirty="0">
                <a:solidFill>
                  <a:srgbClr val="4D4D4D"/>
                </a:solidFill>
              </a:rPr>
              <a:t>Data Entry Role:</a:t>
            </a:r>
          </a:p>
          <a:p>
            <a:pPr marL="536575" lvl="1" indent="-268288">
              <a:spcBef>
                <a:spcPts val="600"/>
              </a:spcBef>
              <a:buClr>
                <a:schemeClr val="tx2"/>
              </a:buClr>
              <a:buFont typeface="Calibri" pitchFamily="34" charset="0"/>
              <a:buChar char="‒"/>
            </a:pPr>
            <a:r>
              <a:rPr lang="en-US" sz="1000" dirty="0">
                <a:solidFill>
                  <a:srgbClr val="4D4D4D"/>
                </a:solidFill>
              </a:rPr>
              <a:t>Frequency – annual data input by site</a:t>
            </a:r>
          </a:p>
          <a:p>
            <a:pPr marL="536575" lvl="1" indent="-268288">
              <a:spcBef>
                <a:spcPts val="600"/>
              </a:spcBef>
              <a:buClr>
                <a:schemeClr val="tx2"/>
              </a:buClr>
              <a:buFont typeface="Calibri" pitchFamily="34" charset="0"/>
              <a:buChar char="‒"/>
            </a:pPr>
            <a:r>
              <a:rPr lang="en-US" sz="1000" dirty="0">
                <a:solidFill>
                  <a:srgbClr val="4D4D4D"/>
                </a:solidFill>
              </a:rPr>
              <a:t>Estimated GHG reduced – scope 1 and scope 2</a:t>
            </a:r>
          </a:p>
          <a:p>
            <a:pPr marL="536575" lvl="1" indent="-268288">
              <a:spcBef>
                <a:spcPts val="600"/>
              </a:spcBef>
              <a:buClr>
                <a:schemeClr val="tx2"/>
              </a:buClr>
              <a:buFont typeface="Calibri" pitchFamily="34" charset="0"/>
              <a:buChar char="‒"/>
            </a:pPr>
            <a:r>
              <a:rPr lang="en-US" sz="1000" dirty="0">
                <a:solidFill>
                  <a:srgbClr val="4D4D4D"/>
                </a:solidFill>
              </a:rPr>
              <a:t>Short Description of initiative – provide brief narrative</a:t>
            </a:r>
          </a:p>
        </p:txBody>
      </p:sp>
    </p:spTree>
    <p:extLst>
      <p:ext uri="{BB962C8B-B14F-4D97-AF65-F5344CB8AC3E}">
        <p14:creationId xmlns:p14="http://schemas.microsoft.com/office/powerpoint/2010/main" val="3633003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C9E4-A62D-4473-8D82-238B6E91BA45}"/>
              </a:ext>
            </a:extLst>
          </p:cNvPr>
          <p:cNvSpPr>
            <a:spLocks noGrp="1"/>
          </p:cNvSpPr>
          <p:nvPr>
            <p:ph type="title"/>
          </p:nvPr>
        </p:nvSpPr>
        <p:spPr/>
        <p:txBody>
          <a:bodyPr>
            <a:normAutofit/>
          </a:bodyPr>
          <a:lstStyle/>
          <a:p>
            <a:pPr fontAlgn="base"/>
            <a:r>
              <a:rPr lang="en-US" dirty="0"/>
              <a:t>Emission Reduction Initiatives</a:t>
            </a:r>
          </a:p>
        </p:txBody>
      </p:sp>
      <p:sp>
        <p:nvSpPr>
          <p:cNvPr id="3" name="Content Placeholder 2">
            <a:extLst>
              <a:ext uri="{FF2B5EF4-FFF2-40B4-BE49-F238E27FC236}">
                <a16:creationId xmlns:a16="http://schemas.microsoft.com/office/drawing/2014/main" id="{2D810501-FA93-4A33-898D-EFB1C30A0885}"/>
              </a:ext>
            </a:extLst>
          </p:cNvPr>
          <p:cNvSpPr>
            <a:spLocks noGrp="1"/>
          </p:cNvSpPr>
          <p:nvPr>
            <p:ph sz="quarter" idx="13"/>
          </p:nvPr>
        </p:nvSpPr>
        <p:spPr>
          <a:xfrm>
            <a:off x="381000" y="895350"/>
            <a:ext cx="2518954" cy="3810000"/>
          </a:xfrm>
        </p:spPr>
        <p:txBody>
          <a:bodyPr>
            <a:normAutofit lnSpcReduction="10000"/>
          </a:bodyPr>
          <a:lstStyle/>
          <a:p>
            <a:pPr fontAlgn="base"/>
            <a:r>
              <a:rPr lang="en-US" dirty="0"/>
              <a:t>Please include the number of source reductions initiatives (e.g., energy reduction, heat integration, reduced flaring or waste activities) and source reductions initiatives along with corresponding GHG reductions. </a:t>
            </a:r>
          </a:p>
          <a:p>
            <a:pPr fontAlgn="base"/>
            <a:r>
              <a:rPr lang="en-US" dirty="0"/>
              <a:t>Please contact your site technology leader for details on GHG emission reductions.</a:t>
            </a:r>
          </a:p>
        </p:txBody>
      </p:sp>
      <p:sp>
        <p:nvSpPr>
          <p:cNvPr id="4" name="Footer Placeholder 3">
            <a:extLst>
              <a:ext uri="{FF2B5EF4-FFF2-40B4-BE49-F238E27FC236}">
                <a16:creationId xmlns:a16="http://schemas.microsoft.com/office/drawing/2014/main" id="{6A7541C6-18A2-4255-B680-75CADA7A0A79}"/>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D326D43D-E6DD-42FE-A9C4-670675249D19}"/>
              </a:ext>
            </a:extLst>
          </p:cNvPr>
          <p:cNvSpPr>
            <a:spLocks noGrp="1"/>
          </p:cNvSpPr>
          <p:nvPr>
            <p:ph type="sldNum" sz="quarter" idx="15"/>
          </p:nvPr>
        </p:nvSpPr>
        <p:spPr/>
        <p:txBody>
          <a:bodyPr/>
          <a:lstStyle/>
          <a:p>
            <a:fld id="{90223409-09FC-4660-A923-5454ABA2BCF5}" type="slidenum">
              <a:rPr lang="en-US" noProof="0" smtClean="0"/>
              <a:pPr/>
              <a:t>27</a:t>
            </a:fld>
            <a:endParaRPr lang="en-US" noProof="0"/>
          </a:p>
        </p:txBody>
      </p:sp>
      <p:sp>
        <p:nvSpPr>
          <p:cNvPr id="7" name="TextBox 6">
            <a:extLst>
              <a:ext uri="{FF2B5EF4-FFF2-40B4-BE49-F238E27FC236}">
                <a16:creationId xmlns:a16="http://schemas.microsoft.com/office/drawing/2014/main" id="{88840F24-0889-424A-8121-9719709C8A39}"/>
              </a:ext>
            </a:extLst>
          </p:cNvPr>
          <p:cNvSpPr txBox="1"/>
          <p:nvPr/>
        </p:nvSpPr>
        <p:spPr>
          <a:xfrm>
            <a:off x="2946675" y="2279183"/>
            <a:ext cx="6130580" cy="261610"/>
          </a:xfrm>
          <a:prstGeom prst="rect">
            <a:avLst/>
          </a:prstGeom>
          <a:solidFill>
            <a:schemeClr val="tx2">
              <a:lumMod val="40000"/>
              <a:lumOff val="60000"/>
            </a:schemeClr>
          </a:solidFill>
          <a:ln>
            <a:solidFill>
              <a:schemeClr val="tx1"/>
            </a:solidFill>
          </a:ln>
        </p:spPr>
        <p:txBody>
          <a:bodyPr wrap="square" rtlCol="0">
            <a:spAutoFit/>
          </a:bodyPr>
          <a:lstStyle/>
          <a:p>
            <a:pPr algn="ctr"/>
            <a:r>
              <a:rPr lang="en-US" sz="1100" dirty="0"/>
              <a:t>Sites encouraged to link upload template to process to existing data process </a:t>
            </a:r>
          </a:p>
        </p:txBody>
      </p:sp>
      <p:sp>
        <p:nvSpPr>
          <p:cNvPr id="8" name="Content Placeholder 5">
            <a:extLst>
              <a:ext uri="{FF2B5EF4-FFF2-40B4-BE49-F238E27FC236}">
                <a16:creationId xmlns:a16="http://schemas.microsoft.com/office/drawing/2014/main" id="{5D79181B-6B50-40F0-8C44-8D47FD2C5119}"/>
              </a:ext>
            </a:extLst>
          </p:cNvPr>
          <p:cNvSpPr txBox="1">
            <a:spLocks/>
          </p:cNvSpPr>
          <p:nvPr/>
        </p:nvSpPr>
        <p:spPr>
          <a:xfrm>
            <a:off x="2946675" y="2571750"/>
            <a:ext cx="6130579" cy="2133600"/>
          </a:xfrm>
          <a:prstGeom prst="rect">
            <a:avLst/>
          </a:prstGeom>
        </p:spPr>
        <p:txBody>
          <a:bodyPr vert="horz" lIns="0" tIns="0" rIns="0" bIns="0" rtlCol="0">
            <a:normAutofit/>
          </a:bodyPr>
          <a:lstStyle>
            <a:lvl1pPr marL="268288" indent="-268288" algn="l" defTabSz="914400" rtl="0" eaLnBrk="1" latinLnBrk="0" hangingPunct="1">
              <a:spcBef>
                <a:spcPts val="600"/>
              </a:spcBef>
              <a:buClr>
                <a:schemeClr val="tx2"/>
              </a:buClr>
              <a:buSzPct val="80000"/>
              <a:buFont typeface="Calibri" pitchFamily="34" charset="0"/>
              <a:buChar char="►"/>
              <a:defRPr sz="1800" kern="1200">
                <a:solidFill>
                  <a:srgbClr val="4D4D4D"/>
                </a:solidFill>
                <a:latin typeface="+mn-lt"/>
                <a:ea typeface="+mn-ea"/>
                <a:cs typeface="+mn-cs"/>
              </a:defRPr>
            </a:lvl1pPr>
            <a:lvl2pPr marL="536575" indent="-268288" algn="l" defTabSz="914400" rtl="0" eaLnBrk="1" latinLnBrk="0" hangingPunct="1">
              <a:spcBef>
                <a:spcPts val="600"/>
              </a:spcBef>
              <a:buClr>
                <a:schemeClr val="tx2"/>
              </a:buClr>
              <a:buFont typeface="Calibri" pitchFamily="34" charset="0"/>
              <a:buChar char="‒"/>
              <a:defRPr sz="1600" kern="1200">
                <a:solidFill>
                  <a:srgbClr val="4D4D4D"/>
                </a:solidFill>
                <a:latin typeface="+mn-lt"/>
                <a:ea typeface="+mn-ea"/>
                <a:cs typeface="+mn-cs"/>
              </a:defRPr>
            </a:lvl2pPr>
            <a:lvl3pPr marL="808038" indent="-228600" algn="l" defTabSz="914400" rtl="0" eaLnBrk="1" latinLnBrk="0" hangingPunct="1">
              <a:spcBef>
                <a:spcPts val="600"/>
              </a:spcBef>
              <a:buClr>
                <a:schemeClr val="tx1"/>
              </a:buClr>
              <a:buSzPct val="100000"/>
              <a:buFont typeface="Calibri" pitchFamily="34" charset="0"/>
              <a:buChar char="‒"/>
              <a:defRPr sz="1400" kern="1200">
                <a:solidFill>
                  <a:srgbClr val="4D4D4D"/>
                </a:solidFill>
                <a:latin typeface="+mn-lt"/>
                <a:ea typeface="+mn-ea"/>
                <a:cs typeface="+mn-cs"/>
              </a:defRPr>
            </a:lvl3pPr>
            <a:lvl4pPr marL="1044575" indent="-238125" algn="l" defTabSz="914400" rtl="0" eaLnBrk="1" latinLnBrk="0" hangingPunct="1">
              <a:spcBef>
                <a:spcPts val="600"/>
              </a:spcBef>
              <a:buFont typeface="Calibri" pitchFamily="34" charset="0"/>
              <a:buChar char="–"/>
              <a:tabLst/>
              <a:defRPr sz="1200" kern="1200">
                <a:solidFill>
                  <a:srgbClr val="4D4D4D"/>
                </a:solidFill>
                <a:latin typeface="+mn-lt"/>
                <a:ea typeface="+mn-ea"/>
                <a:cs typeface="+mn-cs"/>
              </a:defRPr>
            </a:lvl4pPr>
            <a:lvl5pPr marL="1309688" indent="-228600" algn="l" defTabSz="914400" rtl="0" eaLnBrk="1" latinLnBrk="0" hangingPunct="1">
              <a:spcBef>
                <a:spcPts val="600"/>
              </a:spcBef>
              <a:buFont typeface="Calibri" pitchFamily="34" charset="0"/>
              <a:buChar char="‒"/>
              <a:defRPr sz="1200" kern="1200">
                <a:solidFill>
                  <a:srgbClr val="4D4D4D"/>
                </a:solidFill>
                <a:latin typeface="+mn-lt"/>
                <a:ea typeface="+mn-ea"/>
                <a:cs typeface="+mn-cs"/>
              </a:defRPr>
            </a:lvl5pPr>
            <a:lvl6pPr marL="25146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9pPr>
          </a:lstStyle>
          <a:p>
            <a:r>
              <a:rPr lang="en-US" sz="1200" dirty="0"/>
              <a:t>Data Entry Role:</a:t>
            </a:r>
          </a:p>
          <a:p>
            <a:pPr lvl="1"/>
            <a:r>
              <a:rPr lang="en-US" sz="1000" dirty="0"/>
              <a:t>Frequency – annual data input</a:t>
            </a:r>
          </a:p>
          <a:p>
            <a:pPr lvl="1"/>
            <a:r>
              <a:rPr lang="en-US" sz="1000" dirty="0"/>
              <a:t>Site – Process – By unit or area</a:t>
            </a:r>
          </a:p>
          <a:p>
            <a:pPr lvl="1"/>
            <a:r>
              <a:rPr lang="en-US" sz="1000" dirty="0"/>
              <a:t>Number of reduction projects</a:t>
            </a:r>
          </a:p>
          <a:p>
            <a:pPr lvl="1"/>
            <a:r>
              <a:rPr lang="en-US" sz="1000" dirty="0"/>
              <a:t>Emissions reduced in </a:t>
            </a:r>
            <a:r>
              <a:rPr lang="en-US" sz="1000" dirty="0" err="1"/>
              <a:t>lbs</a:t>
            </a:r>
            <a:endParaRPr lang="en-US" sz="1000" dirty="0"/>
          </a:p>
          <a:p>
            <a:pPr lvl="1"/>
            <a:r>
              <a:rPr lang="en-US" sz="1000" dirty="0"/>
              <a:t>Notes – additional details (reference to productivity database entry)</a:t>
            </a:r>
          </a:p>
          <a:p>
            <a:pPr lvl="1"/>
            <a:r>
              <a:rPr lang="en-US" sz="1000" dirty="0"/>
              <a:t>Attachments:  Required to upload Evidence to support energy input</a:t>
            </a:r>
          </a:p>
        </p:txBody>
      </p:sp>
      <p:pic>
        <p:nvPicPr>
          <p:cNvPr id="6" name="Picture 5">
            <a:extLst>
              <a:ext uri="{FF2B5EF4-FFF2-40B4-BE49-F238E27FC236}">
                <a16:creationId xmlns:a16="http://schemas.microsoft.com/office/drawing/2014/main" id="{58543E5A-6C3E-45E4-82C4-634A0F381874}"/>
              </a:ext>
            </a:extLst>
          </p:cNvPr>
          <p:cNvPicPr>
            <a:picLocks noChangeAspect="1"/>
          </p:cNvPicPr>
          <p:nvPr/>
        </p:nvPicPr>
        <p:blipFill>
          <a:blip r:embed="rId2"/>
          <a:stretch>
            <a:fillRect/>
          </a:stretch>
        </p:blipFill>
        <p:spPr>
          <a:xfrm>
            <a:off x="2946674" y="979500"/>
            <a:ext cx="6130579" cy="1269183"/>
          </a:xfrm>
          <a:prstGeom prst="rect">
            <a:avLst/>
          </a:prstGeom>
        </p:spPr>
      </p:pic>
    </p:spTree>
    <p:extLst>
      <p:ext uri="{BB962C8B-B14F-4D97-AF65-F5344CB8AC3E}">
        <p14:creationId xmlns:p14="http://schemas.microsoft.com/office/powerpoint/2010/main" val="3078305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243E-6F72-4F38-878E-A52282C94EF4}"/>
              </a:ext>
            </a:extLst>
          </p:cNvPr>
          <p:cNvSpPr>
            <a:spLocks noGrp="1"/>
          </p:cNvSpPr>
          <p:nvPr>
            <p:ph type="title"/>
          </p:nvPr>
        </p:nvSpPr>
        <p:spPr/>
        <p:txBody>
          <a:bodyPr/>
          <a:lstStyle/>
          <a:p>
            <a:r>
              <a:rPr lang="en-US" dirty="0"/>
              <a:t>GHG Emission Factors</a:t>
            </a:r>
          </a:p>
        </p:txBody>
      </p:sp>
      <p:sp>
        <p:nvSpPr>
          <p:cNvPr id="6" name="Content Placeholder 5">
            <a:extLst>
              <a:ext uri="{FF2B5EF4-FFF2-40B4-BE49-F238E27FC236}">
                <a16:creationId xmlns:a16="http://schemas.microsoft.com/office/drawing/2014/main" id="{0D2FC134-0069-453C-A836-0980EE606DCD}"/>
              </a:ext>
            </a:extLst>
          </p:cNvPr>
          <p:cNvSpPr>
            <a:spLocks noGrp="1"/>
          </p:cNvSpPr>
          <p:nvPr>
            <p:ph sz="quarter" idx="13"/>
          </p:nvPr>
        </p:nvSpPr>
        <p:spPr/>
        <p:txBody>
          <a:bodyPr/>
          <a:lstStyle/>
          <a:p>
            <a:r>
              <a:rPr lang="en-US" dirty="0"/>
              <a:t>Emission Factors</a:t>
            </a:r>
          </a:p>
          <a:p>
            <a:pPr lvl="1"/>
            <a:r>
              <a:rPr lang="en-US" dirty="0"/>
              <a:t>Purchased fuels (from energy file)</a:t>
            </a:r>
          </a:p>
          <a:p>
            <a:pPr lvl="1"/>
            <a:r>
              <a:rPr lang="en-US" dirty="0"/>
              <a:t>Purchased utilities (from energy file)</a:t>
            </a:r>
          </a:p>
          <a:p>
            <a:pPr lvl="1"/>
            <a:r>
              <a:rPr lang="en-US" dirty="0"/>
              <a:t>Recovered process streams for energy (from energy file)</a:t>
            </a:r>
          </a:p>
          <a:p>
            <a:pPr lvl="1"/>
            <a:r>
              <a:rPr lang="en-US" dirty="0"/>
              <a:t>Purchased mobile fuels (from energy file)</a:t>
            </a:r>
          </a:p>
          <a:p>
            <a:pPr lvl="1"/>
            <a:r>
              <a:rPr lang="en-US" dirty="0"/>
              <a:t>Self-generated electricity</a:t>
            </a:r>
          </a:p>
          <a:p>
            <a:pPr lvl="1"/>
            <a:r>
              <a:rPr lang="en-US" dirty="0"/>
              <a:t>Renewable power purchase agreements</a:t>
            </a:r>
          </a:p>
        </p:txBody>
      </p:sp>
      <p:sp>
        <p:nvSpPr>
          <p:cNvPr id="7" name="Content Placeholder 6">
            <a:extLst>
              <a:ext uri="{FF2B5EF4-FFF2-40B4-BE49-F238E27FC236}">
                <a16:creationId xmlns:a16="http://schemas.microsoft.com/office/drawing/2014/main" id="{1B69045A-70FD-4B05-8CE1-5C80618BDC39}"/>
              </a:ext>
            </a:extLst>
          </p:cNvPr>
          <p:cNvSpPr>
            <a:spLocks noGrp="1"/>
          </p:cNvSpPr>
          <p:nvPr>
            <p:ph sz="quarter" idx="14"/>
          </p:nvPr>
        </p:nvSpPr>
        <p:spPr/>
        <p:txBody>
          <a:bodyPr/>
          <a:lstStyle/>
          <a:p>
            <a:r>
              <a:rPr lang="en-US" dirty="0"/>
              <a:t>Global Warming Potentials</a:t>
            </a:r>
          </a:p>
          <a:p>
            <a:pPr lvl="1"/>
            <a:r>
              <a:rPr lang="en-US" dirty="0"/>
              <a:t>CO2 = 1</a:t>
            </a:r>
          </a:p>
          <a:p>
            <a:pPr lvl="1"/>
            <a:r>
              <a:rPr lang="en-US" dirty="0"/>
              <a:t>CH4 = 28</a:t>
            </a:r>
          </a:p>
          <a:p>
            <a:pPr lvl="1"/>
            <a:r>
              <a:rPr lang="en-US" dirty="0"/>
              <a:t>N2O = 265</a:t>
            </a:r>
          </a:p>
          <a:p>
            <a:pPr lvl="1"/>
            <a:r>
              <a:rPr lang="en-US" dirty="0"/>
              <a:t>Refrigerant = refrigerant specific, calculated if a known mixture</a:t>
            </a:r>
          </a:p>
          <a:p>
            <a:pPr lvl="1"/>
            <a:endParaRPr lang="en-US" dirty="0"/>
          </a:p>
        </p:txBody>
      </p:sp>
      <p:sp>
        <p:nvSpPr>
          <p:cNvPr id="4" name="Footer Placeholder 3">
            <a:extLst>
              <a:ext uri="{FF2B5EF4-FFF2-40B4-BE49-F238E27FC236}">
                <a16:creationId xmlns:a16="http://schemas.microsoft.com/office/drawing/2014/main" id="{A0BBF4EF-FBB0-4549-8647-DF4D364571C1}"/>
              </a:ext>
            </a:extLst>
          </p:cNvPr>
          <p:cNvSpPr>
            <a:spLocks noGrp="1"/>
          </p:cNvSpPr>
          <p:nvPr>
            <p:ph type="ftr" sz="quarter" idx="15"/>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F79FFF40-43DD-4EB2-B61E-EC4F2BB8892F}"/>
              </a:ext>
            </a:extLst>
          </p:cNvPr>
          <p:cNvSpPr>
            <a:spLocks noGrp="1"/>
          </p:cNvSpPr>
          <p:nvPr>
            <p:ph type="sldNum" sz="quarter" idx="16"/>
          </p:nvPr>
        </p:nvSpPr>
        <p:spPr/>
        <p:txBody>
          <a:bodyPr/>
          <a:lstStyle/>
          <a:p>
            <a:fld id="{90223409-09FC-4660-A923-5454ABA2BCF5}" type="slidenum">
              <a:rPr lang="en-US" noProof="0" smtClean="0"/>
              <a:pPr/>
              <a:t>28</a:t>
            </a:fld>
            <a:endParaRPr lang="en-US" noProof="0"/>
          </a:p>
        </p:txBody>
      </p:sp>
      <p:sp>
        <p:nvSpPr>
          <p:cNvPr id="8" name="TextBox 7">
            <a:extLst>
              <a:ext uri="{FF2B5EF4-FFF2-40B4-BE49-F238E27FC236}">
                <a16:creationId xmlns:a16="http://schemas.microsoft.com/office/drawing/2014/main" id="{4D39F810-C3A0-4C2F-8EA6-4C3846187DB2}"/>
              </a:ext>
            </a:extLst>
          </p:cNvPr>
          <p:cNvSpPr txBox="1"/>
          <p:nvPr/>
        </p:nvSpPr>
        <p:spPr>
          <a:xfrm>
            <a:off x="328706" y="4117788"/>
            <a:ext cx="8434294" cy="369332"/>
          </a:xfrm>
          <a:prstGeom prst="rect">
            <a:avLst/>
          </a:prstGeom>
          <a:solidFill>
            <a:schemeClr val="tx2">
              <a:lumMod val="40000"/>
              <a:lumOff val="60000"/>
            </a:schemeClr>
          </a:solidFill>
          <a:ln>
            <a:solidFill>
              <a:schemeClr val="tx1"/>
            </a:solidFill>
          </a:ln>
        </p:spPr>
        <p:txBody>
          <a:bodyPr wrap="square" rtlCol="0">
            <a:spAutoFit/>
          </a:bodyPr>
          <a:lstStyle/>
          <a:p>
            <a:pPr algn="ctr"/>
            <a:r>
              <a:rPr lang="en-US" dirty="0"/>
              <a:t>Emission factors will be reviewed annually for accuracy and consistency</a:t>
            </a:r>
          </a:p>
        </p:txBody>
      </p:sp>
    </p:spTree>
    <p:extLst>
      <p:ext uri="{BB962C8B-B14F-4D97-AF65-F5344CB8AC3E}">
        <p14:creationId xmlns:p14="http://schemas.microsoft.com/office/powerpoint/2010/main" val="150603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4"/>
          <p:cNvGraphicFramePr>
            <a:graphicFrameLocks noGrp="1"/>
          </p:cNvGraphicFramePr>
          <p:nvPr>
            <p:ph idx="1"/>
            <p:extLst/>
          </p:nvPr>
        </p:nvGraphicFramePr>
        <p:xfrm>
          <a:off x="892058" y="941396"/>
          <a:ext cx="7487562" cy="3535445"/>
        </p:xfrm>
        <a:graphic>
          <a:graphicData uri="http://schemas.openxmlformats.org/drawingml/2006/table">
            <a:tbl>
              <a:tblPr firstRow="1" bandRow="1">
                <a:tableStyleId>{2D5ABB26-0587-4C30-8999-92F81FD0307C}</a:tableStyleId>
              </a:tblPr>
              <a:tblGrid>
                <a:gridCol w="7487562">
                  <a:extLst>
                    <a:ext uri="{9D8B030D-6E8A-4147-A177-3AD203B41FA5}">
                      <a16:colId xmlns:a16="http://schemas.microsoft.com/office/drawing/2014/main" val="20000"/>
                    </a:ext>
                  </a:extLst>
                </a:gridCol>
              </a:tblGrid>
              <a:tr h="753696">
                <a:tc>
                  <a:txBody>
                    <a:bodyPr/>
                    <a:lstStyle/>
                    <a:p>
                      <a:pPr marL="0" indent="0">
                        <a:spcBef>
                          <a:spcPts val="864"/>
                        </a:spcBef>
                        <a:buSzPct val="100000"/>
                        <a:buFont typeface="Verdana" panose="020B0604030504040204" pitchFamily="34" charset="0"/>
                        <a:buNone/>
                      </a:pPr>
                      <a:r>
                        <a:rPr lang="en-US" sz="1400" b="1" baseline="0" dirty="0">
                          <a:solidFill>
                            <a:srgbClr val="92D050"/>
                          </a:solidFill>
                        </a:rPr>
                        <a:t>Materiality Assessment Completed</a:t>
                      </a:r>
                      <a:endParaRPr lang="en-US" sz="1400" b="1" dirty="0">
                        <a:solidFill>
                          <a:schemeClr val="tx1"/>
                        </a:solidFill>
                      </a:endParaRPr>
                    </a:p>
                    <a:p>
                      <a:pPr marL="171450" marR="0" lvl="0" indent="-171450" algn="l" defTabSz="914400" rtl="0" eaLnBrk="1" fontAlgn="auto" latinLnBrk="0" hangingPunct="1">
                        <a:lnSpc>
                          <a:spcPct val="100000"/>
                        </a:lnSpc>
                        <a:spcBef>
                          <a:spcPts val="384"/>
                        </a:spcBef>
                        <a:spcAft>
                          <a:spcPts val="0"/>
                        </a:spcAft>
                        <a:buClrTx/>
                        <a:buSzPct val="100000"/>
                        <a:buFont typeface="Arial" panose="020B0604020202020204" pitchFamily="34" charset="0"/>
                        <a:buChar char="•"/>
                        <a:tabLst/>
                        <a:defRPr/>
                      </a:pPr>
                      <a:r>
                        <a:rPr lang="en-US" sz="1200" dirty="0">
                          <a:solidFill>
                            <a:schemeClr val="tx1">
                              <a:lumMod val="75000"/>
                              <a:lumOff val="25000"/>
                            </a:schemeClr>
                          </a:solidFill>
                        </a:rPr>
                        <a:t>Comparative data collected from SASB, GRI, Rating Services, ACC, and Cefic</a:t>
                      </a:r>
                    </a:p>
                    <a:p>
                      <a:pPr marL="171450" marR="0" lvl="0" indent="-171450" algn="l" defTabSz="914400" rtl="0" eaLnBrk="1" fontAlgn="auto" latinLnBrk="0" hangingPunct="1">
                        <a:lnSpc>
                          <a:spcPct val="100000"/>
                        </a:lnSpc>
                        <a:spcBef>
                          <a:spcPts val="384"/>
                        </a:spcBef>
                        <a:spcAft>
                          <a:spcPts val="0"/>
                        </a:spcAft>
                        <a:buClrTx/>
                        <a:buSzPct val="100000"/>
                        <a:buFont typeface="Arial" panose="020B0604020202020204" pitchFamily="34" charset="0"/>
                        <a:buChar char="•"/>
                        <a:tabLst/>
                        <a:defRPr/>
                      </a:pPr>
                      <a:r>
                        <a:rPr lang="en-US" sz="1200" dirty="0">
                          <a:solidFill>
                            <a:schemeClr val="tx1">
                              <a:lumMod val="75000"/>
                              <a:lumOff val="25000"/>
                            </a:schemeClr>
                          </a:solidFill>
                        </a:rPr>
                        <a:t>Data reviewed and materiality topics agreed upon by the ESG Council</a:t>
                      </a:r>
                      <a:endParaRPr lang="en-US" sz="1200" i="1" baseline="0" dirty="0">
                        <a:solidFill>
                          <a:schemeClr val="tx1">
                            <a:lumMod val="75000"/>
                            <a:lumOff val="25000"/>
                          </a:schemeClr>
                        </a:solidFill>
                      </a:endParaRPr>
                    </a:p>
                  </a:txBody>
                  <a:tcPr marL="81106" marR="81106" marT="36488" marB="36488"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772706">
                <a:tc>
                  <a:txBody>
                    <a:bodyPr/>
                    <a:lstStyle/>
                    <a:p>
                      <a:pPr marL="0" indent="0">
                        <a:spcBef>
                          <a:spcPts val="864"/>
                        </a:spcBef>
                        <a:buSzPct val="100000"/>
                        <a:buFont typeface="Verdana" panose="020B0604030504040204" pitchFamily="34" charset="0"/>
                        <a:buNone/>
                      </a:pPr>
                      <a:r>
                        <a:rPr lang="en-US" sz="1400" b="1" baseline="0" dirty="0">
                          <a:solidFill>
                            <a:srgbClr val="92D050"/>
                          </a:solidFill>
                        </a:rPr>
                        <a:t>Expert Committees Formed</a:t>
                      </a:r>
                      <a:endParaRPr lang="en-US" sz="1600" b="1" dirty="0">
                        <a:solidFill>
                          <a:schemeClr val="tx1"/>
                        </a:solidFill>
                      </a:endParaRPr>
                    </a:p>
                    <a:p>
                      <a:pPr marL="190500" marR="0" lvl="0" indent="-190500" algn="l" defTabSz="685800" rtl="0" eaLnBrk="1" fontAlgn="auto" latinLnBrk="0" hangingPunct="1">
                        <a:lnSpc>
                          <a:spcPct val="100000"/>
                        </a:lnSpc>
                        <a:spcBef>
                          <a:spcPts val="384"/>
                        </a:spcBef>
                        <a:spcAft>
                          <a:spcPts val="0"/>
                        </a:spcAft>
                        <a:buClrTx/>
                        <a:buSzPct val="100000"/>
                        <a:buFont typeface="Arial" panose="020B0604020202020204" pitchFamily="34" charset="0"/>
                        <a:buChar char="•"/>
                        <a:tabLst/>
                        <a:defRPr/>
                      </a:pPr>
                      <a:r>
                        <a:rPr lang="en-US" sz="1200" dirty="0">
                          <a:solidFill>
                            <a:schemeClr val="tx1">
                              <a:lumMod val="75000"/>
                              <a:lumOff val="25000"/>
                            </a:schemeClr>
                          </a:solidFill>
                        </a:rPr>
                        <a:t>10 committees formed based upon the Celanese assessment results</a:t>
                      </a:r>
                    </a:p>
                    <a:p>
                      <a:pPr marL="190500" marR="0" lvl="0" indent="-190500" algn="l" defTabSz="685800" rtl="0" eaLnBrk="1" fontAlgn="auto" latinLnBrk="0" hangingPunct="1">
                        <a:lnSpc>
                          <a:spcPct val="100000"/>
                        </a:lnSpc>
                        <a:spcBef>
                          <a:spcPts val="384"/>
                        </a:spcBef>
                        <a:spcAft>
                          <a:spcPts val="0"/>
                        </a:spcAft>
                        <a:buClrTx/>
                        <a:buSzPct val="100000"/>
                        <a:buFont typeface="Arial" panose="020B0604020202020204" pitchFamily="34" charset="0"/>
                        <a:buChar char="•"/>
                        <a:tabLst/>
                        <a:defRPr/>
                      </a:pPr>
                      <a:r>
                        <a:rPr lang="en-US" sz="1200" dirty="0">
                          <a:solidFill>
                            <a:schemeClr val="tx1">
                              <a:lumMod val="75000"/>
                              <a:lumOff val="25000"/>
                            </a:schemeClr>
                          </a:solidFill>
                        </a:rPr>
                        <a:t>Committee members included Celanese subject matter experts from through-out the organization</a:t>
                      </a:r>
                      <a:endParaRPr lang="en-US" sz="1200" kern="1200" dirty="0">
                        <a:solidFill>
                          <a:schemeClr val="tx1">
                            <a:lumMod val="75000"/>
                            <a:lumOff val="25000"/>
                          </a:schemeClr>
                        </a:solidFill>
                        <a:effectLst/>
                        <a:latin typeface="+mn-lt"/>
                        <a:ea typeface="+mn-ea"/>
                        <a:cs typeface="+mn-cs"/>
                      </a:endParaRPr>
                    </a:p>
                  </a:txBody>
                  <a:tcPr marL="81106" marR="81106" marT="36488" marB="36488"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838787">
                <a:tc>
                  <a:txBody>
                    <a:bodyPr/>
                    <a:lstStyle/>
                    <a:p>
                      <a:pPr marL="0" marR="0" lvl="0" indent="0" algn="l" defTabSz="685800" rtl="0" eaLnBrk="1" fontAlgn="auto" latinLnBrk="0" hangingPunct="1">
                        <a:lnSpc>
                          <a:spcPct val="100000"/>
                        </a:lnSpc>
                        <a:spcBef>
                          <a:spcPts val="384"/>
                        </a:spcBef>
                        <a:spcAft>
                          <a:spcPts val="0"/>
                        </a:spcAft>
                        <a:buClrTx/>
                        <a:buSzPct val="100000"/>
                        <a:buFont typeface="Arial" panose="020B0604020202020204" pitchFamily="34" charset="0"/>
                        <a:buNone/>
                        <a:tabLst/>
                        <a:defRPr/>
                      </a:pPr>
                      <a:r>
                        <a:rPr lang="en-US" sz="1400" b="1" baseline="0" dirty="0">
                          <a:solidFill>
                            <a:srgbClr val="92D050"/>
                          </a:solidFill>
                        </a:rPr>
                        <a:t>Two-Month Committee Deep-Dives Completed</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rPr>
                        <a:t>Committees analyzed research materials provided, benchmarked against peer disclosures and reports</a:t>
                      </a:r>
                    </a:p>
                    <a:p>
                      <a:pPr marL="166688" lvl="0" indent="-166688">
                        <a:buFont typeface="Arial" panose="020B0604020202020204" pitchFamily="34" charset="0"/>
                        <a:buChar char="•"/>
                      </a:pPr>
                      <a:r>
                        <a:rPr lang="en-US" sz="1200" dirty="0">
                          <a:solidFill>
                            <a:schemeClr val="tx1">
                              <a:lumMod val="75000"/>
                              <a:lumOff val="25000"/>
                            </a:schemeClr>
                          </a:solidFill>
                        </a:rPr>
                        <a:t>Each committee presented their analyses to the ESG Council for Council feedback</a:t>
                      </a:r>
                    </a:p>
                    <a:p>
                      <a:pPr marL="166688" lvl="0" indent="-166688">
                        <a:buFont typeface="Arial" panose="020B0604020202020204" pitchFamily="34" charset="0"/>
                        <a:buChar char="•"/>
                      </a:pPr>
                      <a:r>
                        <a:rPr lang="en-US" sz="1200" dirty="0">
                          <a:solidFill>
                            <a:schemeClr val="tx1">
                              <a:lumMod val="75000"/>
                              <a:lumOff val="25000"/>
                            </a:schemeClr>
                          </a:solidFill>
                        </a:rPr>
                        <a:t>Committees subsequently synthesized feedback into a final report-out of their recommendations</a:t>
                      </a:r>
                      <a:endParaRPr lang="en-US" sz="1100" baseline="0" dirty="0">
                        <a:solidFill>
                          <a:schemeClr val="tx1">
                            <a:lumMod val="75000"/>
                            <a:lumOff val="25000"/>
                          </a:schemeClr>
                        </a:solidFill>
                      </a:endParaRPr>
                    </a:p>
                  </a:txBody>
                  <a:tcPr marL="81106" marR="81106" marT="36488" marB="36488">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1170256">
                <a:tc>
                  <a:txBody>
                    <a:bodyPr/>
                    <a:lstStyle/>
                    <a:p>
                      <a:pPr marL="0" lvl="0" indent="0">
                        <a:spcBef>
                          <a:spcPts val="384"/>
                        </a:spcBef>
                        <a:buSzPct val="100000"/>
                        <a:buFont typeface="Arial" panose="020B0604020202020204" pitchFamily="34" charset="0"/>
                        <a:buNone/>
                      </a:pPr>
                      <a:r>
                        <a:rPr lang="en-US" sz="1400" b="1" baseline="0" dirty="0">
                          <a:solidFill>
                            <a:srgbClr val="FFC000"/>
                          </a:solidFill>
                        </a:rPr>
                        <a:t>Collect Data aligned with SEC, SASB, ACC, Cefic, and rating agencies expectations</a:t>
                      </a:r>
                    </a:p>
                    <a:p>
                      <a:pPr marL="171450" lvl="0" indent="-171450">
                        <a:spcBef>
                          <a:spcPts val="384"/>
                        </a:spcBef>
                        <a:buSzPct val="100000"/>
                        <a:buFont typeface="Arial" panose="020B0604020202020204" pitchFamily="34" charset="0"/>
                        <a:buChar char="•"/>
                      </a:pPr>
                      <a:r>
                        <a:rPr lang="en-US" sz="1200" b="0" baseline="0" dirty="0">
                          <a:solidFill>
                            <a:srgbClr val="4D4D4D"/>
                          </a:solidFill>
                        </a:rPr>
                        <a:t>Implement new environmental data tracking system (Metrio) at manufacturing sites</a:t>
                      </a:r>
                    </a:p>
                    <a:p>
                      <a:pPr marL="171450" lvl="0" indent="-171450">
                        <a:spcBef>
                          <a:spcPts val="384"/>
                        </a:spcBef>
                        <a:buSzPct val="100000"/>
                        <a:buFont typeface="Arial" panose="020B0604020202020204" pitchFamily="34" charset="0"/>
                        <a:buChar char="•"/>
                      </a:pPr>
                      <a:r>
                        <a:rPr lang="en-US" sz="1200" b="0" baseline="0" dirty="0">
                          <a:solidFill>
                            <a:srgbClr val="4D4D4D"/>
                          </a:solidFill>
                        </a:rPr>
                        <a:t>Assess/audit results, establish baselines, and set targets where recommended</a:t>
                      </a:r>
                    </a:p>
                    <a:p>
                      <a:pPr marL="171450" lvl="0" indent="-171450">
                        <a:spcBef>
                          <a:spcPts val="384"/>
                        </a:spcBef>
                        <a:buSzPct val="100000"/>
                        <a:buFont typeface="Arial" panose="020B0604020202020204" pitchFamily="34" charset="0"/>
                        <a:buChar char="•"/>
                      </a:pPr>
                      <a:r>
                        <a:rPr lang="en-US" sz="1200" b="0" baseline="0" dirty="0">
                          <a:solidFill>
                            <a:srgbClr val="4D4D4D"/>
                          </a:solidFill>
                        </a:rPr>
                        <a:t>Continue making incremental updates and updating disclosures of new developments to drive improvement in rating service scores</a:t>
                      </a:r>
                    </a:p>
                  </a:txBody>
                  <a:tcPr marL="81106" marR="81106" marT="36488" marB="36488">
                    <a:lnT w="3175"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43168313"/>
                  </a:ext>
                </a:extLst>
              </a:tr>
            </a:tbl>
          </a:graphicData>
        </a:graphic>
      </p:graphicFrame>
      <p:sp>
        <p:nvSpPr>
          <p:cNvPr id="2" name="Title 1"/>
          <p:cNvSpPr>
            <a:spLocks noGrp="1"/>
          </p:cNvSpPr>
          <p:nvPr>
            <p:ph type="title"/>
          </p:nvPr>
        </p:nvSpPr>
        <p:spPr>
          <a:xfrm>
            <a:off x="392929" y="117022"/>
            <a:ext cx="4648988" cy="664879"/>
          </a:xfrm>
        </p:spPr>
        <p:txBody>
          <a:bodyPr/>
          <a:lstStyle/>
          <a:p>
            <a:r>
              <a:rPr lang="en-US" dirty="0"/>
              <a:t>The ESG Process</a:t>
            </a:r>
          </a:p>
        </p:txBody>
      </p:sp>
      <p:sp>
        <p:nvSpPr>
          <p:cNvPr id="7" name="Oval 6"/>
          <p:cNvSpPr/>
          <p:nvPr/>
        </p:nvSpPr>
        <p:spPr>
          <a:xfrm>
            <a:off x="574540" y="959925"/>
            <a:ext cx="216024" cy="219456"/>
          </a:xfrm>
          <a:prstGeom prst="ellipse">
            <a:avLst/>
          </a:prstGeom>
          <a:solidFill>
            <a:srgbClr val="92D050"/>
          </a:solidFill>
          <a:ln>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wrap="none" lIns="0" tIns="0" rIns="0" bIns="0" rtlCol="0" anchor="ctr"/>
          <a:lstStyle/>
          <a:p>
            <a:pPr algn="ctr" defTabSz="342515">
              <a:defRPr/>
            </a:pPr>
            <a:r>
              <a:rPr lang="en-US" sz="1350" b="1" dirty="0">
                <a:solidFill>
                  <a:prstClr val="white"/>
                </a:solidFill>
                <a:latin typeface="Calibri"/>
              </a:rPr>
              <a:t>1</a:t>
            </a:r>
          </a:p>
        </p:txBody>
      </p:sp>
      <p:sp>
        <p:nvSpPr>
          <p:cNvPr id="8" name="Oval 7"/>
          <p:cNvSpPr/>
          <p:nvPr/>
        </p:nvSpPr>
        <p:spPr>
          <a:xfrm>
            <a:off x="574540" y="1730732"/>
            <a:ext cx="216024" cy="219456"/>
          </a:xfrm>
          <a:prstGeom prst="ellipse">
            <a:avLst/>
          </a:prstGeom>
          <a:solidFill>
            <a:srgbClr val="92D050"/>
          </a:solidFill>
          <a:ln>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wrap="none" lIns="0" tIns="0" rIns="0" bIns="0" rtlCol="0" anchor="ctr"/>
          <a:lstStyle/>
          <a:p>
            <a:pPr algn="ctr" defTabSz="342515">
              <a:defRPr/>
            </a:pPr>
            <a:r>
              <a:rPr lang="en-US" sz="1350" b="1" dirty="0">
                <a:solidFill>
                  <a:prstClr val="white"/>
                </a:solidFill>
                <a:latin typeface="Calibri"/>
              </a:rPr>
              <a:t>2</a:t>
            </a:r>
          </a:p>
        </p:txBody>
      </p:sp>
      <p:sp>
        <p:nvSpPr>
          <p:cNvPr id="9" name="Oval 8"/>
          <p:cNvSpPr/>
          <p:nvPr/>
        </p:nvSpPr>
        <p:spPr>
          <a:xfrm>
            <a:off x="574540" y="2513617"/>
            <a:ext cx="216024" cy="219456"/>
          </a:xfrm>
          <a:prstGeom prst="ellipse">
            <a:avLst/>
          </a:prstGeom>
          <a:solidFill>
            <a:srgbClr val="92D050"/>
          </a:solidFill>
          <a:ln>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wrap="none" lIns="0" tIns="0" rIns="0" bIns="0" rtlCol="0" anchor="ctr"/>
          <a:lstStyle/>
          <a:p>
            <a:pPr algn="ctr" defTabSz="342515">
              <a:defRPr/>
            </a:pPr>
            <a:r>
              <a:rPr lang="en-US" sz="1350" b="1" dirty="0">
                <a:solidFill>
                  <a:prstClr val="white"/>
                </a:solidFill>
                <a:latin typeface="Calibri"/>
              </a:rPr>
              <a:t>3</a:t>
            </a:r>
          </a:p>
        </p:txBody>
      </p:sp>
      <p:sp>
        <p:nvSpPr>
          <p:cNvPr id="13" name="Slide Number Placeholder 4">
            <a:extLst>
              <a:ext uri="{FF2B5EF4-FFF2-40B4-BE49-F238E27FC236}">
                <a16:creationId xmlns:a16="http://schemas.microsoft.com/office/drawing/2014/main" id="{08087C14-5116-4C1F-956B-F946B19C61D9}"/>
              </a:ext>
            </a:extLst>
          </p:cNvPr>
          <p:cNvSpPr txBox="1">
            <a:spLocks/>
          </p:cNvSpPr>
          <p:nvPr/>
        </p:nvSpPr>
        <p:spPr>
          <a:xfrm>
            <a:off x="8305800" y="4767264"/>
            <a:ext cx="457200" cy="27384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defRPr/>
            </a:pPr>
            <a:fld id="{90223409-09FC-4660-A923-5454ABA2BCF5}" type="slidenum">
              <a:rPr lang="en-US" sz="1000">
                <a:solidFill>
                  <a:srgbClr val="262626"/>
                </a:solidFill>
                <a:latin typeface="Calibri"/>
              </a:rPr>
              <a:pPr defTabSz="914378">
                <a:defRPr/>
              </a:pPr>
              <a:t>3</a:t>
            </a:fld>
            <a:endParaRPr lang="en-US" sz="1000" dirty="0">
              <a:solidFill>
                <a:srgbClr val="262626"/>
              </a:solidFill>
              <a:latin typeface="Calibri"/>
            </a:endParaRPr>
          </a:p>
        </p:txBody>
      </p:sp>
      <p:sp>
        <p:nvSpPr>
          <p:cNvPr id="11" name="Oval 10">
            <a:extLst>
              <a:ext uri="{FF2B5EF4-FFF2-40B4-BE49-F238E27FC236}">
                <a16:creationId xmlns:a16="http://schemas.microsoft.com/office/drawing/2014/main" id="{6895D5DD-963E-47B7-B693-FEEC96A0D7F5}"/>
              </a:ext>
            </a:extLst>
          </p:cNvPr>
          <p:cNvSpPr/>
          <p:nvPr/>
        </p:nvSpPr>
        <p:spPr>
          <a:xfrm>
            <a:off x="574540" y="3355652"/>
            <a:ext cx="216024" cy="219456"/>
          </a:xfrm>
          <a:prstGeom prst="ellipse">
            <a:avLst/>
          </a:prstGeom>
          <a:solidFill>
            <a:srgbClr val="FFD000"/>
          </a:solidFill>
          <a:ln>
            <a:solidFill>
              <a:srgbClr val="F79300"/>
            </a:solidFill>
          </a:ln>
        </p:spPr>
        <p:style>
          <a:lnRef idx="3">
            <a:schemeClr val="lt1"/>
          </a:lnRef>
          <a:fillRef idx="1">
            <a:schemeClr val="accent1"/>
          </a:fillRef>
          <a:effectRef idx="1">
            <a:schemeClr val="accent1"/>
          </a:effectRef>
          <a:fontRef idx="minor">
            <a:schemeClr val="lt1"/>
          </a:fontRef>
        </p:style>
        <p:txBody>
          <a:bodyPr wrap="none" lIns="0" tIns="0" rIns="0" bIns="0" rtlCol="0" anchor="ctr"/>
          <a:lstStyle/>
          <a:p>
            <a:pPr algn="ctr" defTabSz="342515">
              <a:defRPr/>
            </a:pPr>
            <a:r>
              <a:rPr lang="en-US" sz="1350" b="1" dirty="0">
                <a:solidFill>
                  <a:prstClr val="white"/>
                </a:solidFill>
                <a:latin typeface="Calibri"/>
              </a:rPr>
              <a:t>4</a:t>
            </a:r>
          </a:p>
        </p:txBody>
      </p:sp>
      <p:sp>
        <p:nvSpPr>
          <p:cNvPr id="14" name="Oval 13">
            <a:extLst>
              <a:ext uri="{FF2B5EF4-FFF2-40B4-BE49-F238E27FC236}">
                <a16:creationId xmlns:a16="http://schemas.microsoft.com/office/drawing/2014/main" id="{AD2BC26D-A8FE-439E-8115-2B9DD52CA8F3}"/>
              </a:ext>
            </a:extLst>
          </p:cNvPr>
          <p:cNvSpPr/>
          <p:nvPr/>
        </p:nvSpPr>
        <p:spPr>
          <a:xfrm>
            <a:off x="574540" y="4684730"/>
            <a:ext cx="216024" cy="219456"/>
          </a:xfrm>
          <a:prstGeom prst="ellipse">
            <a:avLst/>
          </a:prstGeom>
          <a:solidFill>
            <a:srgbClr val="92D050"/>
          </a:solidFill>
          <a:ln>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wrap="none" lIns="0" tIns="0" rIns="0" bIns="0" rtlCol="0" anchor="ctr"/>
          <a:lstStyle/>
          <a:p>
            <a:pPr algn="ctr" defTabSz="342515">
              <a:defRPr/>
            </a:pPr>
            <a:endParaRPr lang="en-US" sz="1350" b="1" dirty="0">
              <a:solidFill>
                <a:prstClr val="white"/>
              </a:solidFill>
              <a:latin typeface="Calibri"/>
            </a:endParaRPr>
          </a:p>
        </p:txBody>
      </p:sp>
      <p:sp>
        <p:nvSpPr>
          <p:cNvPr id="6" name="TextBox 5">
            <a:extLst>
              <a:ext uri="{FF2B5EF4-FFF2-40B4-BE49-F238E27FC236}">
                <a16:creationId xmlns:a16="http://schemas.microsoft.com/office/drawing/2014/main" id="{6EB77340-AC18-4B20-8838-9B766E7BE1F7}"/>
              </a:ext>
            </a:extLst>
          </p:cNvPr>
          <p:cNvSpPr txBox="1"/>
          <p:nvPr/>
        </p:nvSpPr>
        <p:spPr>
          <a:xfrm>
            <a:off x="790564" y="4684247"/>
            <a:ext cx="853823" cy="276999"/>
          </a:xfrm>
          <a:prstGeom prst="rect">
            <a:avLst/>
          </a:prstGeom>
          <a:noFill/>
        </p:spPr>
        <p:txBody>
          <a:bodyPr wrap="none" rtlCol="0">
            <a:spAutoFit/>
          </a:bodyPr>
          <a:lstStyle/>
          <a:p>
            <a:pPr defTabSz="914378">
              <a:defRPr/>
            </a:pPr>
            <a:r>
              <a:rPr lang="en-US" sz="1200" i="1" dirty="0">
                <a:solidFill>
                  <a:srgbClr val="262626"/>
                </a:solidFill>
                <a:latin typeface="Calibri"/>
              </a:rPr>
              <a:t>Completed</a:t>
            </a:r>
          </a:p>
        </p:txBody>
      </p:sp>
      <p:sp>
        <p:nvSpPr>
          <p:cNvPr id="15" name="Oval 14">
            <a:extLst>
              <a:ext uri="{FF2B5EF4-FFF2-40B4-BE49-F238E27FC236}">
                <a16:creationId xmlns:a16="http://schemas.microsoft.com/office/drawing/2014/main" id="{1FA4996D-700D-472D-A591-C988263C6C33}"/>
              </a:ext>
            </a:extLst>
          </p:cNvPr>
          <p:cNvSpPr/>
          <p:nvPr/>
        </p:nvSpPr>
        <p:spPr>
          <a:xfrm>
            <a:off x="1768430" y="4713017"/>
            <a:ext cx="216024" cy="219456"/>
          </a:xfrm>
          <a:prstGeom prst="ellipse">
            <a:avLst/>
          </a:prstGeom>
          <a:solidFill>
            <a:srgbClr val="FFD000"/>
          </a:solidFill>
          <a:ln>
            <a:solidFill>
              <a:srgbClr val="F79300"/>
            </a:solidFill>
          </a:ln>
        </p:spPr>
        <p:style>
          <a:lnRef idx="3">
            <a:schemeClr val="lt1"/>
          </a:lnRef>
          <a:fillRef idx="1">
            <a:schemeClr val="accent1"/>
          </a:fillRef>
          <a:effectRef idx="1">
            <a:schemeClr val="accent1"/>
          </a:effectRef>
          <a:fontRef idx="minor">
            <a:schemeClr val="lt1"/>
          </a:fontRef>
        </p:style>
        <p:txBody>
          <a:bodyPr wrap="none" lIns="0" tIns="0" rIns="0" bIns="0" rtlCol="0" anchor="ctr"/>
          <a:lstStyle/>
          <a:p>
            <a:pPr algn="ctr" defTabSz="342515">
              <a:defRPr/>
            </a:pPr>
            <a:endParaRPr lang="en-US" sz="1350" b="1" dirty="0">
              <a:solidFill>
                <a:prstClr val="white"/>
              </a:solidFill>
              <a:latin typeface="Calibri"/>
            </a:endParaRPr>
          </a:p>
        </p:txBody>
      </p:sp>
      <p:sp>
        <p:nvSpPr>
          <p:cNvPr id="16" name="TextBox 15">
            <a:extLst>
              <a:ext uri="{FF2B5EF4-FFF2-40B4-BE49-F238E27FC236}">
                <a16:creationId xmlns:a16="http://schemas.microsoft.com/office/drawing/2014/main" id="{3A8AF43D-F5BE-40F9-BFD0-04EB143743A7}"/>
              </a:ext>
            </a:extLst>
          </p:cNvPr>
          <p:cNvSpPr txBox="1"/>
          <p:nvPr/>
        </p:nvSpPr>
        <p:spPr>
          <a:xfrm>
            <a:off x="1984455" y="4684246"/>
            <a:ext cx="838371" cy="276999"/>
          </a:xfrm>
          <a:prstGeom prst="rect">
            <a:avLst/>
          </a:prstGeom>
          <a:noFill/>
        </p:spPr>
        <p:txBody>
          <a:bodyPr wrap="none" rtlCol="0">
            <a:spAutoFit/>
          </a:bodyPr>
          <a:lstStyle/>
          <a:p>
            <a:pPr defTabSz="914378">
              <a:defRPr/>
            </a:pPr>
            <a:r>
              <a:rPr lang="en-US" sz="1200" i="1" dirty="0">
                <a:solidFill>
                  <a:srgbClr val="262626"/>
                </a:solidFill>
                <a:latin typeface="Calibri"/>
              </a:rPr>
              <a:t>Next Steps</a:t>
            </a:r>
          </a:p>
        </p:txBody>
      </p:sp>
    </p:spTree>
    <p:custDataLst>
      <p:tags r:id="rId1"/>
    </p:custDataLst>
    <p:extLst>
      <p:ext uri="{BB962C8B-B14F-4D97-AF65-F5344CB8AC3E}">
        <p14:creationId xmlns:p14="http://schemas.microsoft.com/office/powerpoint/2010/main" val="418709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2FF3-0B65-47B2-BBE5-FE680B3A0885}"/>
              </a:ext>
            </a:extLst>
          </p:cNvPr>
          <p:cNvSpPr>
            <a:spLocks noGrp="1"/>
          </p:cNvSpPr>
          <p:nvPr>
            <p:ph type="title"/>
          </p:nvPr>
        </p:nvSpPr>
        <p:spPr>
          <a:xfrm>
            <a:off x="390526" y="57150"/>
            <a:ext cx="6553200" cy="685800"/>
          </a:xfrm>
        </p:spPr>
        <p:txBody>
          <a:bodyPr/>
          <a:lstStyle/>
          <a:p>
            <a:r>
              <a:rPr lang="en-US" dirty="0"/>
              <a:t>Metrics - New Standard, New Tool</a:t>
            </a:r>
          </a:p>
        </p:txBody>
      </p:sp>
      <p:sp>
        <p:nvSpPr>
          <p:cNvPr id="3" name="Content Placeholder 2">
            <a:extLst>
              <a:ext uri="{FF2B5EF4-FFF2-40B4-BE49-F238E27FC236}">
                <a16:creationId xmlns:a16="http://schemas.microsoft.com/office/drawing/2014/main" id="{EA72C18F-D39B-43D6-ACCD-DE2AB337B96D}"/>
              </a:ext>
            </a:extLst>
          </p:cNvPr>
          <p:cNvSpPr>
            <a:spLocks noGrp="1"/>
          </p:cNvSpPr>
          <p:nvPr>
            <p:ph sz="quarter" idx="13"/>
          </p:nvPr>
        </p:nvSpPr>
        <p:spPr>
          <a:xfrm>
            <a:off x="381001" y="895350"/>
            <a:ext cx="4968240" cy="3619894"/>
          </a:xfrm>
        </p:spPr>
        <p:txBody>
          <a:bodyPr>
            <a:normAutofit fontScale="92500" lnSpcReduction="10000"/>
          </a:bodyPr>
          <a:lstStyle/>
          <a:p>
            <a:r>
              <a:rPr lang="en-US" sz="1600" b="1" dirty="0"/>
              <a:t>What</a:t>
            </a:r>
            <a:r>
              <a:rPr lang="en-US" sz="1600" dirty="0"/>
              <a:t>: Celanese committed to reporting ESG metrics against a global standard</a:t>
            </a:r>
          </a:p>
          <a:p>
            <a:r>
              <a:rPr lang="en-US" sz="1600" b="1" dirty="0"/>
              <a:t>Drivers: </a:t>
            </a:r>
            <a:r>
              <a:rPr lang="en-US" sz="1600" dirty="0"/>
              <a:t>Investors, Customers, Regulators, Peer Companies</a:t>
            </a:r>
          </a:p>
          <a:p>
            <a:r>
              <a:rPr lang="en-US" sz="1600" b="1" dirty="0"/>
              <a:t>When</a:t>
            </a:r>
            <a:r>
              <a:rPr lang="en-US" sz="1600" dirty="0"/>
              <a:t>: Celanese will disclose ESG data in 2021 based on CY2020 data</a:t>
            </a:r>
          </a:p>
          <a:p>
            <a:r>
              <a:rPr lang="en-US" sz="1600" b="1" dirty="0"/>
              <a:t>Why</a:t>
            </a:r>
            <a:r>
              <a:rPr lang="en-US" sz="1600" dirty="0"/>
              <a:t>: Based on multiple stakeholder reviews, Celanese selected SASB standard which will enable stakeholders to track and compare sustainability performance with similar companies. Also will align with ACC sustainability requirements</a:t>
            </a:r>
          </a:p>
          <a:p>
            <a:r>
              <a:rPr lang="en-US" sz="1600" b="1" dirty="0"/>
              <a:t>How</a:t>
            </a:r>
            <a:r>
              <a:rPr lang="en-US" sz="1600" dirty="0"/>
              <a:t>: Celanese identified and is moving to new on-line </a:t>
            </a:r>
            <a:r>
              <a:rPr lang="en-US" sz="1600" u="sng" dirty="0"/>
              <a:t>environmental </a:t>
            </a:r>
            <a:r>
              <a:rPr lang="en-US" sz="1600" dirty="0"/>
              <a:t>metric reporting tool using Metrio - a SASB-licensed supplier - to replace the current Dakota tool</a:t>
            </a:r>
          </a:p>
          <a:p>
            <a:r>
              <a:rPr lang="en-US" sz="1600" b="1" dirty="0"/>
              <a:t>Timing</a:t>
            </a:r>
            <a:r>
              <a:rPr lang="en-US" sz="1600" dirty="0"/>
              <a:t>: Preparation work on-going, Go-Live and Data Entry planned for </a:t>
            </a:r>
            <a:r>
              <a:rPr lang="en-US" sz="1600" b="1" dirty="0"/>
              <a:t>January 2021</a:t>
            </a:r>
          </a:p>
        </p:txBody>
      </p:sp>
      <p:sp>
        <p:nvSpPr>
          <p:cNvPr id="5" name="Slide Number Placeholder 4">
            <a:extLst>
              <a:ext uri="{FF2B5EF4-FFF2-40B4-BE49-F238E27FC236}">
                <a16:creationId xmlns:a16="http://schemas.microsoft.com/office/drawing/2014/main" id="{5B5EE7EB-10FF-4C27-858E-F49127190F9D}"/>
              </a:ext>
            </a:extLst>
          </p:cNvPr>
          <p:cNvSpPr>
            <a:spLocks noGrp="1"/>
          </p:cNvSpPr>
          <p:nvPr>
            <p:ph type="sldNum" sz="quarter" idx="15"/>
          </p:nvPr>
        </p:nvSpPr>
        <p:spPr/>
        <p:txBody>
          <a:bodyPr/>
          <a:lstStyle/>
          <a:p>
            <a:pPr defTabSz="685800">
              <a:defRPr/>
            </a:pPr>
            <a:fld id="{90223409-09FC-4660-A923-5454ABA2BCF5}" type="slidenum">
              <a:rPr lang="en-US">
                <a:latin typeface="Calibri"/>
              </a:rPr>
              <a:pPr defTabSz="685800">
                <a:defRPr/>
              </a:pPr>
              <a:t>4</a:t>
            </a:fld>
            <a:endParaRPr lang="en-US">
              <a:latin typeface="Calibri"/>
            </a:endParaRPr>
          </a:p>
        </p:txBody>
      </p:sp>
      <p:pic>
        <p:nvPicPr>
          <p:cNvPr id="6" name="Picture 5">
            <a:hlinkClick r:id="rId3"/>
            <a:extLst>
              <a:ext uri="{FF2B5EF4-FFF2-40B4-BE49-F238E27FC236}">
                <a16:creationId xmlns:a16="http://schemas.microsoft.com/office/drawing/2014/main" id="{68063757-6ADC-490B-8F77-453E05B10524}"/>
              </a:ext>
            </a:extLst>
          </p:cNvPr>
          <p:cNvPicPr>
            <a:picLocks noChangeAspect="1"/>
          </p:cNvPicPr>
          <p:nvPr/>
        </p:nvPicPr>
        <p:blipFill>
          <a:blip r:embed="rId4"/>
          <a:stretch>
            <a:fillRect/>
          </a:stretch>
        </p:blipFill>
        <p:spPr>
          <a:xfrm>
            <a:off x="6658495" y="895350"/>
            <a:ext cx="1487582" cy="2044667"/>
          </a:xfrm>
          <a:prstGeom prst="rect">
            <a:avLst/>
          </a:prstGeom>
          <a:solidFill>
            <a:schemeClr val="accent1"/>
          </a:solidFill>
          <a:ln>
            <a:solidFill>
              <a:srgbClr val="000000"/>
            </a:solidFill>
          </a:ln>
        </p:spPr>
      </p:pic>
      <p:pic>
        <p:nvPicPr>
          <p:cNvPr id="8" name="Picture 7">
            <a:hlinkClick r:id="rId5"/>
            <a:extLst>
              <a:ext uri="{FF2B5EF4-FFF2-40B4-BE49-F238E27FC236}">
                <a16:creationId xmlns:a16="http://schemas.microsoft.com/office/drawing/2014/main" id="{7752FECE-BD29-4F81-BC37-1A0C5D4D8586}"/>
              </a:ext>
            </a:extLst>
          </p:cNvPr>
          <p:cNvPicPr>
            <a:picLocks noChangeAspect="1"/>
          </p:cNvPicPr>
          <p:nvPr/>
        </p:nvPicPr>
        <p:blipFill>
          <a:blip r:embed="rId6"/>
          <a:stretch>
            <a:fillRect/>
          </a:stretch>
        </p:blipFill>
        <p:spPr>
          <a:xfrm>
            <a:off x="5593738" y="3002503"/>
            <a:ext cx="3359378" cy="1551429"/>
          </a:xfrm>
          <a:prstGeom prst="rect">
            <a:avLst/>
          </a:prstGeom>
          <a:ln>
            <a:solidFill>
              <a:schemeClr val="tx1"/>
            </a:solidFill>
          </a:ln>
        </p:spPr>
      </p:pic>
    </p:spTree>
    <p:extLst>
      <p:ext uri="{BB962C8B-B14F-4D97-AF65-F5344CB8AC3E}">
        <p14:creationId xmlns:p14="http://schemas.microsoft.com/office/powerpoint/2010/main" val="304597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F6103-ABA6-4CF9-B149-A96D4EA0A8BB}"/>
              </a:ext>
            </a:extLst>
          </p:cNvPr>
          <p:cNvSpPr>
            <a:spLocks noGrp="1"/>
          </p:cNvSpPr>
          <p:nvPr>
            <p:ph type="title"/>
          </p:nvPr>
        </p:nvSpPr>
        <p:spPr/>
        <p:txBody>
          <a:bodyPr/>
          <a:lstStyle/>
          <a:p>
            <a:r>
              <a:rPr lang="en-US" dirty="0"/>
              <a:t>Metrio Upgrades                                                Time Line</a:t>
            </a:r>
          </a:p>
        </p:txBody>
      </p:sp>
      <p:sp>
        <p:nvSpPr>
          <p:cNvPr id="3" name="Content Placeholder 2">
            <a:extLst>
              <a:ext uri="{FF2B5EF4-FFF2-40B4-BE49-F238E27FC236}">
                <a16:creationId xmlns:a16="http://schemas.microsoft.com/office/drawing/2014/main" id="{1304AE1F-C684-4DE3-9B02-09E992722065}"/>
              </a:ext>
            </a:extLst>
          </p:cNvPr>
          <p:cNvSpPr>
            <a:spLocks noGrp="1"/>
          </p:cNvSpPr>
          <p:nvPr>
            <p:ph sz="quarter" idx="13"/>
          </p:nvPr>
        </p:nvSpPr>
        <p:spPr>
          <a:xfrm>
            <a:off x="4882200" y="914417"/>
            <a:ext cx="4104000" cy="3489206"/>
          </a:xfrm>
        </p:spPr>
        <p:txBody>
          <a:bodyPr>
            <a:normAutofit lnSpcReduction="10000"/>
          </a:bodyPr>
          <a:lstStyle/>
          <a:p>
            <a:r>
              <a:rPr lang="en-US" sz="1200" dirty="0"/>
              <a:t>Kickoff and account configuration – Aug 2020</a:t>
            </a:r>
          </a:p>
          <a:p>
            <a:r>
              <a:rPr lang="en-US" sz="1200" dirty="0"/>
              <a:t>SASB Gap analysis – Sept 2020</a:t>
            </a:r>
          </a:p>
          <a:p>
            <a:r>
              <a:rPr lang="en-US" sz="1200" dirty="0"/>
              <a:t>Creation of metrics system – Oct 2020</a:t>
            </a:r>
          </a:p>
          <a:p>
            <a:r>
              <a:rPr lang="en-US" sz="1200" dirty="0"/>
              <a:t>Dakota Metrics Cut-off – October 31</a:t>
            </a:r>
          </a:p>
          <a:p>
            <a:pPr lvl="1"/>
            <a:r>
              <a:rPr lang="en-US" sz="1100" dirty="0"/>
              <a:t>Enter all energy and production data through Q3 </a:t>
            </a:r>
            <a:r>
              <a:rPr lang="en-US" sz="1100" dirty="0">
                <a:solidFill>
                  <a:srgbClr val="C00000"/>
                </a:solidFill>
              </a:rPr>
              <a:t>*</a:t>
            </a:r>
          </a:p>
          <a:p>
            <a:pPr lvl="1"/>
            <a:r>
              <a:rPr lang="en-US" sz="1100" dirty="0"/>
              <a:t>Enter all other monthly data; otherwise required to be entered into Metrio beginning Jan 2021 </a:t>
            </a:r>
            <a:r>
              <a:rPr lang="en-US" sz="1100" dirty="0">
                <a:solidFill>
                  <a:srgbClr val="C00000"/>
                </a:solidFill>
              </a:rPr>
              <a:t>*</a:t>
            </a:r>
          </a:p>
          <a:p>
            <a:r>
              <a:rPr lang="en-US" sz="1200" dirty="0"/>
              <a:t>Data visualization / Dashboard development – Nov 2020</a:t>
            </a:r>
          </a:p>
          <a:p>
            <a:r>
              <a:rPr lang="en-US" sz="1200" dirty="0"/>
              <a:t>User acceptance testing – Nov 2020</a:t>
            </a:r>
            <a:r>
              <a:rPr lang="en-US" sz="1200" dirty="0">
                <a:solidFill>
                  <a:srgbClr val="C00000"/>
                </a:solidFill>
              </a:rPr>
              <a:t>*</a:t>
            </a:r>
          </a:p>
          <a:p>
            <a:r>
              <a:rPr lang="en-US" sz="1200" dirty="0">
                <a:solidFill>
                  <a:srgbClr val="FF0000"/>
                </a:solidFill>
              </a:rPr>
              <a:t>Metrio User Training </a:t>
            </a:r>
            <a:r>
              <a:rPr lang="en-US" sz="1200" dirty="0">
                <a:solidFill>
                  <a:srgbClr val="FF0000"/>
                </a:solidFill>
                <a:sym typeface="Wingdings" panose="05000000000000000000" pitchFamily="2" charset="2"/>
              </a:rPr>
              <a:t></a:t>
            </a:r>
            <a:r>
              <a:rPr lang="en-US" sz="1200" dirty="0">
                <a:solidFill>
                  <a:srgbClr val="FF0000"/>
                </a:solidFill>
              </a:rPr>
              <a:t> Jan 2021*</a:t>
            </a:r>
          </a:p>
          <a:p>
            <a:r>
              <a:rPr lang="en-US" sz="1200" dirty="0">
                <a:solidFill>
                  <a:srgbClr val="FF0000"/>
                </a:solidFill>
              </a:rPr>
              <a:t>Metrio Import of Dakota Data </a:t>
            </a:r>
            <a:r>
              <a:rPr lang="en-US" sz="1200" dirty="0">
                <a:solidFill>
                  <a:srgbClr val="FF0000"/>
                </a:solidFill>
                <a:sym typeface="Wingdings" panose="05000000000000000000" pitchFamily="2" charset="2"/>
              </a:rPr>
              <a:t></a:t>
            </a:r>
            <a:r>
              <a:rPr lang="en-US" sz="1200" dirty="0">
                <a:solidFill>
                  <a:srgbClr val="FF0000"/>
                </a:solidFill>
              </a:rPr>
              <a:t> Dec 2020 / Jan 2021*</a:t>
            </a:r>
          </a:p>
          <a:p>
            <a:r>
              <a:rPr lang="en-US" sz="1200" dirty="0">
                <a:solidFill>
                  <a:srgbClr val="FF0000"/>
                </a:solidFill>
              </a:rPr>
              <a:t>Metrio Go-Live </a:t>
            </a:r>
            <a:r>
              <a:rPr lang="en-US" sz="1200" dirty="0">
                <a:solidFill>
                  <a:srgbClr val="FF0000"/>
                </a:solidFill>
                <a:sym typeface="Wingdings" panose="05000000000000000000" pitchFamily="2" charset="2"/>
              </a:rPr>
              <a:t></a:t>
            </a:r>
            <a:r>
              <a:rPr lang="en-US" sz="1200" dirty="0">
                <a:solidFill>
                  <a:srgbClr val="FF0000"/>
                </a:solidFill>
              </a:rPr>
              <a:t> Jan 2021*</a:t>
            </a:r>
          </a:p>
          <a:p>
            <a:r>
              <a:rPr lang="en-US" sz="1200" dirty="0">
                <a:solidFill>
                  <a:srgbClr val="FF0000"/>
                </a:solidFill>
              </a:rPr>
              <a:t>Completion and validation of 2020 data </a:t>
            </a:r>
            <a:r>
              <a:rPr lang="en-US" sz="1200" dirty="0">
                <a:solidFill>
                  <a:srgbClr val="FF0000"/>
                </a:solidFill>
                <a:sym typeface="Wingdings" panose="05000000000000000000" pitchFamily="2" charset="2"/>
              </a:rPr>
              <a:t></a:t>
            </a:r>
            <a:r>
              <a:rPr lang="en-US" sz="1200" dirty="0">
                <a:solidFill>
                  <a:srgbClr val="FF0000"/>
                </a:solidFill>
              </a:rPr>
              <a:t> Jan 2021 *</a:t>
            </a:r>
          </a:p>
          <a:p>
            <a:r>
              <a:rPr lang="en-US" sz="1200" dirty="0">
                <a:solidFill>
                  <a:srgbClr val="FF0000"/>
                </a:solidFill>
              </a:rPr>
              <a:t>System adjustments, data complete </a:t>
            </a:r>
            <a:r>
              <a:rPr lang="en-US" sz="1200" dirty="0">
                <a:solidFill>
                  <a:srgbClr val="FF0000"/>
                </a:solidFill>
                <a:sym typeface="Wingdings" panose="05000000000000000000" pitchFamily="2" charset="2"/>
              </a:rPr>
              <a:t></a:t>
            </a:r>
            <a:r>
              <a:rPr lang="en-US" sz="1200" dirty="0">
                <a:solidFill>
                  <a:srgbClr val="FF0000"/>
                </a:solidFill>
              </a:rPr>
              <a:t> Jan–April 5, 2021 *</a:t>
            </a:r>
          </a:p>
          <a:p>
            <a:r>
              <a:rPr lang="en-US" sz="1200" dirty="0">
                <a:solidFill>
                  <a:srgbClr val="FF0000"/>
                </a:solidFill>
              </a:rPr>
              <a:t>Sustainability Report </a:t>
            </a:r>
            <a:r>
              <a:rPr lang="en-US" sz="1200" dirty="0">
                <a:solidFill>
                  <a:srgbClr val="FF0000"/>
                </a:solidFill>
                <a:sym typeface="Wingdings" panose="05000000000000000000" pitchFamily="2" charset="2"/>
              </a:rPr>
              <a:t></a:t>
            </a:r>
            <a:r>
              <a:rPr lang="en-US" sz="1200" dirty="0">
                <a:solidFill>
                  <a:srgbClr val="FF0000"/>
                </a:solidFill>
              </a:rPr>
              <a:t> Q2- 2021 *</a:t>
            </a:r>
          </a:p>
        </p:txBody>
      </p:sp>
      <p:sp>
        <p:nvSpPr>
          <p:cNvPr id="9" name="Content Placeholder 8">
            <a:extLst>
              <a:ext uri="{FF2B5EF4-FFF2-40B4-BE49-F238E27FC236}">
                <a16:creationId xmlns:a16="http://schemas.microsoft.com/office/drawing/2014/main" id="{D21BAC16-6E7D-4015-8EB6-D036E5A103FA}"/>
              </a:ext>
            </a:extLst>
          </p:cNvPr>
          <p:cNvSpPr>
            <a:spLocks noGrp="1"/>
          </p:cNvSpPr>
          <p:nvPr>
            <p:ph sz="quarter" idx="14"/>
          </p:nvPr>
        </p:nvSpPr>
        <p:spPr>
          <a:xfrm>
            <a:off x="282133" y="835218"/>
            <a:ext cx="4211286" cy="3804429"/>
          </a:xfrm>
        </p:spPr>
        <p:txBody>
          <a:bodyPr>
            <a:normAutofit/>
          </a:bodyPr>
          <a:lstStyle/>
          <a:p>
            <a:r>
              <a:rPr lang="en-US" sz="1400" dirty="0"/>
              <a:t>Metrio System Upgrades</a:t>
            </a:r>
          </a:p>
          <a:p>
            <a:pPr lvl="1"/>
            <a:r>
              <a:rPr lang="en-US" sz="1200" dirty="0"/>
              <a:t>Additional licenses to eliminate lack of access to system</a:t>
            </a:r>
          </a:p>
          <a:p>
            <a:pPr lvl="1"/>
            <a:r>
              <a:rPr lang="en-US" sz="1200" dirty="0"/>
              <a:t>Improvement of system speed</a:t>
            </a:r>
          </a:p>
          <a:p>
            <a:pPr lvl="1"/>
            <a:r>
              <a:rPr lang="en-US" sz="1200" dirty="0"/>
              <a:t>Supporting documentation &amp; validation of data integrated into work process</a:t>
            </a:r>
          </a:p>
          <a:p>
            <a:pPr lvl="1"/>
            <a:r>
              <a:rPr lang="en-US" sz="1200" dirty="0"/>
              <a:t>Simplified reporting / use of technology</a:t>
            </a:r>
          </a:p>
          <a:p>
            <a:pPr lvl="2"/>
            <a:r>
              <a:rPr lang="en-US" sz="1100" dirty="0"/>
              <a:t>Excel upload</a:t>
            </a:r>
          </a:p>
          <a:p>
            <a:pPr lvl="2"/>
            <a:r>
              <a:rPr lang="en-US" sz="1100" dirty="0"/>
              <a:t>Links to SAP, Pi, other (future projects) to pull data</a:t>
            </a:r>
          </a:p>
          <a:p>
            <a:pPr lvl="1"/>
            <a:r>
              <a:rPr lang="en-US" sz="1200" dirty="0"/>
              <a:t>Customized dashboards for site, corporate and executive requirements</a:t>
            </a:r>
          </a:p>
          <a:p>
            <a:r>
              <a:rPr lang="en-US" sz="1400" dirty="0"/>
              <a:t>Expectations</a:t>
            </a:r>
          </a:p>
          <a:p>
            <a:pPr lvl="1"/>
            <a:r>
              <a:rPr lang="en-US" sz="1200" dirty="0"/>
              <a:t>Reporting frequency mostly monthly</a:t>
            </a:r>
          </a:p>
          <a:p>
            <a:pPr lvl="1"/>
            <a:r>
              <a:rPr lang="en-US" sz="1200" dirty="0"/>
              <a:t>CE site roles identified to enter, validate and approve data</a:t>
            </a:r>
          </a:p>
          <a:p>
            <a:pPr lvl="2"/>
            <a:r>
              <a:rPr lang="en-US" sz="1001" dirty="0"/>
              <a:t>ME / TS role / Environmental Engineer for Data entry</a:t>
            </a:r>
          </a:p>
          <a:p>
            <a:pPr lvl="2"/>
            <a:r>
              <a:rPr lang="en-US" sz="1001" dirty="0"/>
              <a:t>TL / Env Program Owner / UL for validation &amp; approval</a:t>
            </a:r>
          </a:p>
          <a:p>
            <a:pPr lvl="1"/>
            <a:endParaRPr lang="en-US" sz="1200" dirty="0"/>
          </a:p>
        </p:txBody>
      </p:sp>
      <p:sp>
        <p:nvSpPr>
          <p:cNvPr id="4" name="Footer Placeholder 3">
            <a:extLst>
              <a:ext uri="{FF2B5EF4-FFF2-40B4-BE49-F238E27FC236}">
                <a16:creationId xmlns:a16="http://schemas.microsoft.com/office/drawing/2014/main" id="{D253E4B4-6F60-4A74-9F3B-285F3784BCF1}"/>
              </a:ext>
            </a:extLst>
          </p:cNvPr>
          <p:cNvSpPr>
            <a:spLocks noGrp="1"/>
          </p:cNvSpPr>
          <p:nvPr>
            <p:ph type="ftr" sz="quarter" idx="15"/>
          </p:nvPr>
        </p:nvSpPr>
        <p:spPr/>
        <p:txBody>
          <a:bodyPr/>
          <a:lstStyle/>
          <a:p>
            <a:pPr defTabSz="914378">
              <a:defRPr/>
            </a:pPr>
            <a:r>
              <a:rPr lang="en-US">
                <a:latin typeface="Calibri"/>
              </a:rPr>
              <a:t>internal / external/ confidential </a:t>
            </a:r>
          </a:p>
        </p:txBody>
      </p:sp>
      <p:sp>
        <p:nvSpPr>
          <p:cNvPr id="5" name="Slide Number Placeholder 4">
            <a:extLst>
              <a:ext uri="{FF2B5EF4-FFF2-40B4-BE49-F238E27FC236}">
                <a16:creationId xmlns:a16="http://schemas.microsoft.com/office/drawing/2014/main" id="{C9042626-3ACB-4D34-BCB5-E97E8E24EEF4}"/>
              </a:ext>
            </a:extLst>
          </p:cNvPr>
          <p:cNvSpPr>
            <a:spLocks noGrp="1"/>
          </p:cNvSpPr>
          <p:nvPr>
            <p:ph type="sldNum" sz="quarter" idx="16"/>
          </p:nvPr>
        </p:nvSpPr>
        <p:spPr/>
        <p:txBody>
          <a:bodyPr/>
          <a:lstStyle/>
          <a:p>
            <a:pPr defTabSz="914378">
              <a:defRPr/>
            </a:pPr>
            <a:fld id="{90223409-09FC-4660-A923-5454ABA2BCF5}" type="slidenum">
              <a:rPr lang="en-US">
                <a:latin typeface="Calibri"/>
              </a:rPr>
              <a:pPr defTabSz="914378">
                <a:defRPr/>
              </a:pPr>
              <a:t>5</a:t>
            </a:fld>
            <a:endParaRPr lang="en-US">
              <a:latin typeface="Calibri"/>
            </a:endParaRPr>
          </a:p>
        </p:txBody>
      </p:sp>
      <p:sp>
        <p:nvSpPr>
          <p:cNvPr id="10" name="TextBox 9">
            <a:extLst>
              <a:ext uri="{FF2B5EF4-FFF2-40B4-BE49-F238E27FC236}">
                <a16:creationId xmlns:a16="http://schemas.microsoft.com/office/drawing/2014/main" id="{3C1A9915-6E07-4C91-825D-D197E64205E8}"/>
              </a:ext>
            </a:extLst>
          </p:cNvPr>
          <p:cNvSpPr txBox="1"/>
          <p:nvPr/>
        </p:nvSpPr>
        <p:spPr>
          <a:xfrm>
            <a:off x="7586663" y="4459673"/>
            <a:ext cx="1399538" cy="253916"/>
          </a:xfrm>
          <a:prstGeom prst="rect">
            <a:avLst/>
          </a:prstGeom>
          <a:noFill/>
        </p:spPr>
        <p:txBody>
          <a:bodyPr wrap="square" rtlCol="0">
            <a:spAutoFit/>
          </a:bodyPr>
          <a:lstStyle/>
          <a:p>
            <a:pPr defTabSz="914378">
              <a:defRPr/>
            </a:pPr>
            <a:r>
              <a:rPr lang="en-US" sz="1050" dirty="0">
                <a:solidFill>
                  <a:srgbClr val="C00000"/>
                </a:solidFill>
                <a:latin typeface="Calibri"/>
              </a:rPr>
              <a:t>* Site support needed</a:t>
            </a:r>
          </a:p>
        </p:txBody>
      </p:sp>
    </p:spTree>
    <p:extLst>
      <p:ext uri="{BB962C8B-B14F-4D97-AF65-F5344CB8AC3E}">
        <p14:creationId xmlns:p14="http://schemas.microsoft.com/office/powerpoint/2010/main" val="230175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2425FE-E474-441B-9B16-E588AEA1A7CD}"/>
              </a:ext>
            </a:extLst>
          </p:cNvPr>
          <p:cNvSpPr>
            <a:spLocks noGrp="1"/>
          </p:cNvSpPr>
          <p:nvPr>
            <p:ph type="title"/>
          </p:nvPr>
        </p:nvSpPr>
        <p:spPr/>
        <p:txBody>
          <a:bodyPr/>
          <a:lstStyle/>
          <a:p>
            <a:r>
              <a:rPr lang="en-US" dirty="0"/>
              <a:t>Expectations for Validators / Approver </a:t>
            </a:r>
          </a:p>
        </p:txBody>
      </p:sp>
      <p:sp>
        <p:nvSpPr>
          <p:cNvPr id="7" name="Content Placeholder 6">
            <a:extLst>
              <a:ext uri="{FF2B5EF4-FFF2-40B4-BE49-F238E27FC236}">
                <a16:creationId xmlns:a16="http://schemas.microsoft.com/office/drawing/2014/main" id="{17B95F29-E6F1-479A-B572-1666DCA2610B}"/>
              </a:ext>
            </a:extLst>
          </p:cNvPr>
          <p:cNvSpPr>
            <a:spLocks noGrp="1"/>
          </p:cNvSpPr>
          <p:nvPr>
            <p:ph sz="quarter" idx="13"/>
          </p:nvPr>
        </p:nvSpPr>
        <p:spPr/>
        <p:txBody>
          <a:bodyPr>
            <a:normAutofit fontScale="92500" lnSpcReduction="10000"/>
          </a:bodyPr>
          <a:lstStyle/>
          <a:p>
            <a:r>
              <a:rPr lang="en-US" dirty="0"/>
              <a:t>Monthly review of data entry</a:t>
            </a:r>
          </a:p>
          <a:p>
            <a:pPr lvl="1"/>
            <a:r>
              <a:rPr lang="en-US" dirty="0"/>
              <a:t>On time, Complete</a:t>
            </a:r>
          </a:p>
          <a:p>
            <a:pPr lvl="1"/>
            <a:r>
              <a:rPr lang="en-US" dirty="0"/>
              <a:t>Trending, Outliers, Changes</a:t>
            </a:r>
          </a:p>
          <a:p>
            <a:pPr lvl="1"/>
            <a:r>
              <a:rPr lang="en-US" dirty="0"/>
              <a:t>Supporting documentation matches data entry</a:t>
            </a:r>
          </a:p>
          <a:p>
            <a:pPr lvl="1"/>
            <a:r>
              <a:rPr lang="en-US" dirty="0"/>
              <a:t>More than validation that the data was entered</a:t>
            </a:r>
          </a:p>
          <a:p>
            <a:r>
              <a:rPr lang="en-US" dirty="0"/>
              <a:t>Cadence of auditing data collection management system</a:t>
            </a:r>
          </a:p>
          <a:p>
            <a:pPr lvl="1"/>
            <a:r>
              <a:rPr lang="en-US" dirty="0"/>
              <a:t>Change Management (MOC) for changes to data collection or processes</a:t>
            </a:r>
          </a:p>
          <a:p>
            <a:pPr lvl="1"/>
            <a:r>
              <a:rPr lang="en-US" dirty="0"/>
              <a:t>2X Annual management systems review</a:t>
            </a:r>
          </a:p>
          <a:p>
            <a:pPr lvl="1"/>
            <a:r>
              <a:rPr lang="en-US" dirty="0"/>
              <a:t>Documentation of Work Process</a:t>
            </a:r>
          </a:p>
          <a:p>
            <a:pPr lvl="2"/>
            <a:r>
              <a:rPr lang="en-US" dirty="0"/>
              <a:t>Tier 3 or 4 documentation of work process</a:t>
            </a:r>
          </a:p>
          <a:p>
            <a:r>
              <a:rPr lang="en-US" dirty="0"/>
              <a:t>Training of New Employees</a:t>
            </a:r>
          </a:p>
          <a:p>
            <a:pPr lvl="1"/>
            <a:r>
              <a:rPr lang="en-US" dirty="0"/>
              <a:t>MOOC process</a:t>
            </a:r>
          </a:p>
          <a:p>
            <a:pPr lvl="1"/>
            <a:r>
              <a:rPr lang="en-US" dirty="0"/>
              <a:t>Ensure work process drift and error prevention </a:t>
            </a:r>
          </a:p>
        </p:txBody>
      </p:sp>
      <p:sp>
        <p:nvSpPr>
          <p:cNvPr id="5" name="Slide Number Placeholder 4">
            <a:extLst>
              <a:ext uri="{FF2B5EF4-FFF2-40B4-BE49-F238E27FC236}">
                <a16:creationId xmlns:a16="http://schemas.microsoft.com/office/drawing/2014/main" id="{E357F0F7-18C9-4A5D-A2D9-33E80FEAEA52}"/>
              </a:ext>
            </a:extLst>
          </p:cNvPr>
          <p:cNvSpPr>
            <a:spLocks noGrp="1"/>
          </p:cNvSpPr>
          <p:nvPr>
            <p:ph type="sldNum" sz="quarter" idx="15"/>
          </p:nvPr>
        </p:nvSpPr>
        <p:spPr/>
        <p:txBody>
          <a:bodyPr/>
          <a:lstStyle/>
          <a:p>
            <a:fld id="{90223409-09FC-4660-A923-5454ABA2BCF5}" type="slidenum">
              <a:rPr lang="en-US" noProof="0" smtClean="0"/>
              <a:pPr/>
              <a:t>6</a:t>
            </a:fld>
            <a:endParaRPr lang="en-US" noProof="0"/>
          </a:p>
        </p:txBody>
      </p:sp>
    </p:spTree>
    <p:extLst>
      <p:ext uri="{BB962C8B-B14F-4D97-AF65-F5344CB8AC3E}">
        <p14:creationId xmlns:p14="http://schemas.microsoft.com/office/powerpoint/2010/main" val="41257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79BC-9831-4355-A458-5E3DA4D3CBC9}"/>
              </a:ext>
            </a:extLst>
          </p:cNvPr>
          <p:cNvSpPr>
            <a:spLocks noGrp="1"/>
          </p:cNvSpPr>
          <p:nvPr>
            <p:ph type="title"/>
          </p:nvPr>
        </p:nvSpPr>
        <p:spPr/>
        <p:txBody>
          <a:bodyPr/>
          <a:lstStyle/>
          <a:p>
            <a:r>
              <a:rPr lang="en-US" dirty="0"/>
              <a:t>Energy Requirement</a:t>
            </a:r>
          </a:p>
        </p:txBody>
      </p:sp>
      <p:sp>
        <p:nvSpPr>
          <p:cNvPr id="3" name="Content Placeholder 2">
            <a:extLst>
              <a:ext uri="{FF2B5EF4-FFF2-40B4-BE49-F238E27FC236}">
                <a16:creationId xmlns:a16="http://schemas.microsoft.com/office/drawing/2014/main" id="{CD4419E7-6C73-440C-B437-EC41B20A32C1}"/>
              </a:ext>
            </a:extLst>
          </p:cNvPr>
          <p:cNvSpPr>
            <a:spLocks noGrp="1"/>
          </p:cNvSpPr>
          <p:nvPr>
            <p:ph sz="quarter" idx="13"/>
          </p:nvPr>
        </p:nvSpPr>
        <p:spPr/>
        <p:txBody>
          <a:bodyPr>
            <a:normAutofit fontScale="85000" lnSpcReduction="20000"/>
          </a:bodyPr>
          <a:lstStyle/>
          <a:p>
            <a:r>
              <a:rPr lang="en-US" dirty="0"/>
              <a:t>RT-CH-130a.1. (1) Total energy consumed, (2) percentage grid electricity, (3) percentage renewable, (4) total self-generated energy</a:t>
            </a:r>
          </a:p>
          <a:p>
            <a:pPr marL="611187" lvl="1" indent="-342900">
              <a:buFont typeface="+mj-lt"/>
              <a:buAutoNum type="arabicPeriod"/>
            </a:pPr>
            <a:r>
              <a:rPr lang="en-US" dirty="0"/>
              <a:t>Disclose total amount of energy it consumed as an aggregate figure, in gigajoules (GJ).</a:t>
            </a:r>
          </a:p>
          <a:p>
            <a:pPr marL="882650" lvl="2" indent="-342900"/>
            <a:r>
              <a:rPr lang="en-US" dirty="0"/>
              <a:t>Scope of energy consumption includes energy from all sources, including energy purchased and energy produced by the entity itself (self-generated). </a:t>
            </a:r>
          </a:p>
          <a:p>
            <a:pPr marL="1119187" lvl="3" indent="-342900"/>
            <a:r>
              <a:rPr lang="en-US" dirty="0"/>
              <a:t>Examples, direct fuel usage, purchased electricity, and heating, cooling, and steam energy</a:t>
            </a:r>
          </a:p>
          <a:p>
            <a:pPr marL="882650" lvl="2" indent="-342900"/>
            <a:r>
              <a:rPr lang="en-US" dirty="0"/>
              <a:t>Scope of energy consumption includes only energy directly consumed by the entity </a:t>
            </a:r>
          </a:p>
          <a:p>
            <a:pPr marL="882650" lvl="2" indent="-342900"/>
            <a:r>
              <a:rPr lang="en-US" dirty="0"/>
              <a:t>Calculating energy consumption from fuels and biofuels </a:t>
            </a:r>
            <a:r>
              <a:rPr lang="en-US" dirty="0">
                <a:sym typeface="Wingdings" panose="05000000000000000000" pitchFamily="2" charset="2"/>
              </a:rPr>
              <a:t> must</a:t>
            </a:r>
            <a:r>
              <a:rPr lang="en-US" dirty="0"/>
              <a:t> use higher heating values (HHV / GCV)</a:t>
            </a:r>
          </a:p>
          <a:p>
            <a:pPr marL="611187" lvl="1" indent="-342900">
              <a:buFont typeface="+mj-lt"/>
              <a:buAutoNum type="arabicPeriod"/>
            </a:pPr>
            <a:r>
              <a:rPr lang="en-US" dirty="0"/>
              <a:t>Disclose % energy it consumed that was supplied from grid electricity</a:t>
            </a:r>
          </a:p>
          <a:p>
            <a:pPr marL="611187" lvl="1" indent="-342900">
              <a:buFont typeface="+mj-lt"/>
              <a:buAutoNum type="arabicPeriod"/>
            </a:pPr>
            <a:r>
              <a:rPr lang="en-US" dirty="0"/>
              <a:t>Disclose % energy it consumed that is renewable energy</a:t>
            </a:r>
          </a:p>
          <a:p>
            <a:pPr marL="882650" lvl="2" indent="-342900"/>
            <a:r>
              <a:rPr lang="en-US" dirty="0"/>
              <a:t>Renewable energy = energy from sources that are replenished at a rate </a:t>
            </a:r>
            <a:r>
              <a:rPr lang="en-US" u="sng" dirty="0"/>
              <a:t>&gt;</a:t>
            </a:r>
            <a:r>
              <a:rPr lang="en-US" dirty="0"/>
              <a:t> rate of depletion, such as geothermal, wind, solar, hydro, and biomass</a:t>
            </a:r>
          </a:p>
          <a:p>
            <a:pPr marL="882650" lvl="2" indent="-342900"/>
            <a:r>
              <a:rPr lang="en-US" dirty="0"/>
              <a:t>Renewable energy includes renewable fuels the entity consumed, renewable energy the entity directly produced, and renewable energy the entity purchased / If purchased via renewable PPA that explicitly includes renewable energy certificates (RECs) or Guarantees of Origin (GOs), a Green‐e Energy Certified utility or supplier program, or other green power products that explicitly include RECs or GOs, or for which Green‐e Energy Certified RECs are paired with grid electricity</a:t>
            </a:r>
          </a:p>
          <a:p>
            <a:pPr marL="611187" lvl="1" indent="-342900">
              <a:buFont typeface="+mj-lt"/>
              <a:buAutoNum type="arabicPeriod"/>
            </a:pPr>
            <a:r>
              <a:rPr lang="en-US" dirty="0"/>
              <a:t>Disclose amount self-generated energy by the entity as an aggregate figure, in gigajoules (GJ)</a:t>
            </a:r>
          </a:p>
        </p:txBody>
      </p:sp>
      <p:sp>
        <p:nvSpPr>
          <p:cNvPr id="4" name="Footer Placeholder 3">
            <a:extLst>
              <a:ext uri="{FF2B5EF4-FFF2-40B4-BE49-F238E27FC236}">
                <a16:creationId xmlns:a16="http://schemas.microsoft.com/office/drawing/2014/main" id="{FE9C179E-56F0-4660-B1F4-ED330683DC34}"/>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53D0479D-BE60-4E0B-B93F-4A8D869D53AD}"/>
              </a:ext>
            </a:extLst>
          </p:cNvPr>
          <p:cNvSpPr>
            <a:spLocks noGrp="1"/>
          </p:cNvSpPr>
          <p:nvPr>
            <p:ph type="sldNum" sz="quarter" idx="15"/>
          </p:nvPr>
        </p:nvSpPr>
        <p:spPr/>
        <p:txBody>
          <a:bodyPr/>
          <a:lstStyle/>
          <a:p>
            <a:fld id="{90223409-09FC-4660-A923-5454ABA2BCF5}" type="slidenum">
              <a:rPr lang="en-US" noProof="0" smtClean="0"/>
              <a:pPr/>
              <a:t>7</a:t>
            </a:fld>
            <a:endParaRPr lang="en-US" noProof="0"/>
          </a:p>
        </p:txBody>
      </p:sp>
    </p:spTree>
    <p:extLst>
      <p:ext uri="{BB962C8B-B14F-4D97-AF65-F5344CB8AC3E}">
        <p14:creationId xmlns:p14="http://schemas.microsoft.com/office/powerpoint/2010/main" val="20801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79BC-9831-4355-A458-5E3DA4D3CBC9}"/>
              </a:ext>
            </a:extLst>
          </p:cNvPr>
          <p:cNvSpPr>
            <a:spLocks noGrp="1"/>
          </p:cNvSpPr>
          <p:nvPr>
            <p:ph type="title"/>
          </p:nvPr>
        </p:nvSpPr>
        <p:spPr/>
        <p:txBody>
          <a:bodyPr/>
          <a:lstStyle/>
          <a:p>
            <a:r>
              <a:rPr lang="en-US" dirty="0"/>
              <a:t>Energy Requirement</a:t>
            </a:r>
          </a:p>
        </p:txBody>
      </p:sp>
      <p:sp>
        <p:nvSpPr>
          <p:cNvPr id="3" name="Content Placeholder 2">
            <a:extLst>
              <a:ext uri="{FF2B5EF4-FFF2-40B4-BE49-F238E27FC236}">
                <a16:creationId xmlns:a16="http://schemas.microsoft.com/office/drawing/2014/main" id="{CD4419E7-6C73-440C-B437-EC41B20A32C1}"/>
              </a:ext>
            </a:extLst>
          </p:cNvPr>
          <p:cNvSpPr>
            <a:spLocks noGrp="1"/>
          </p:cNvSpPr>
          <p:nvPr>
            <p:ph sz="quarter" idx="13"/>
          </p:nvPr>
        </p:nvSpPr>
        <p:spPr/>
        <p:txBody>
          <a:bodyPr>
            <a:normAutofit/>
          </a:bodyPr>
          <a:lstStyle/>
          <a:p>
            <a:r>
              <a:rPr lang="en-US" dirty="0"/>
              <a:t>Additional disclosures</a:t>
            </a:r>
          </a:p>
          <a:p>
            <a:pPr lvl="1"/>
            <a:r>
              <a:rPr lang="en-US" dirty="0"/>
              <a:t>Discuss efforts to reduce energy consumption and/or improve energy efficiency throughout the manufacturing and production processes</a:t>
            </a:r>
          </a:p>
          <a:p>
            <a:pPr lvl="1"/>
            <a:r>
              <a:rPr lang="en-US" dirty="0"/>
              <a:t>Encouraged to disclose the aggregate energy savings (in gigajoules) achieved through such efforts and processes</a:t>
            </a:r>
          </a:p>
        </p:txBody>
      </p:sp>
      <p:sp>
        <p:nvSpPr>
          <p:cNvPr id="4" name="Footer Placeholder 3">
            <a:extLst>
              <a:ext uri="{FF2B5EF4-FFF2-40B4-BE49-F238E27FC236}">
                <a16:creationId xmlns:a16="http://schemas.microsoft.com/office/drawing/2014/main" id="{FE9C179E-56F0-4660-B1F4-ED330683DC34}"/>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53D0479D-BE60-4E0B-B93F-4A8D869D53AD}"/>
              </a:ext>
            </a:extLst>
          </p:cNvPr>
          <p:cNvSpPr>
            <a:spLocks noGrp="1"/>
          </p:cNvSpPr>
          <p:nvPr>
            <p:ph type="sldNum" sz="quarter" idx="15"/>
          </p:nvPr>
        </p:nvSpPr>
        <p:spPr/>
        <p:txBody>
          <a:bodyPr/>
          <a:lstStyle/>
          <a:p>
            <a:fld id="{90223409-09FC-4660-A923-5454ABA2BCF5}" type="slidenum">
              <a:rPr lang="en-US" noProof="0" smtClean="0"/>
              <a:pPr/>
              <a:t>8</a:t>
            </a:fld>
            <a:endParaRPr lang="en-US" noProof="0"/>
          </a:p>
        </p:txBody>
      </p:sp>
    </p:spTree>
    <p:extLst>
      <p:ext uri="{BB962C8B-B14F-4D97-AF65-F5344CB8AC3E}">
        <p14:creationId xmlns:p14="http://schemas.microsoft.com/office/powerpoint/2010/main" val="159287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BA1B-91FF-4B54-B999-5FCF1E75CCB7}"/>
              </a:ext>
            </a:extLst>
          </p:cNvPr>
          <p:cNvSpPr>
            <a:spLocks noGrp="1"/>
          </p:cNvSpPr>
          <p:nvPr>
            <p:ph type="title"/>
          </p:nvPr>
        </p:nvSpPr>
        <p:spPr/>
        <p:txBody>
          <a:bodyPr/>
          <a:lstStyle/>
          <a:p>
            <a:r>
              <a:rPr lang="en-US" dirty="0"/>
              <a:t>GHG Requirements</a:t>
            </a:r>
          </a:p>
        </p:txBody>
      </p:sp>
      <p:sp>
        <p:nvSpPr>
          <p:cNvPr id="3" name="Content Placeholder 2">
            <a:extLst>
              <a:ext uri="{FF2B5EF4-FFF2-40B4-BE49-F238E27FC236}">
                <a16:creationId xmlns:a16="http://schemas.microsoft.com/office/drawing/2014/main" id="{E69B2508-0367-47B0-8C9B-30A53188CEF5}"/>
              </a:ext>
            </a:extLst>
          </p:cNvPr>
          <p:cNvSpPr>
            <a:spLocks noGrp="1"/>
          </p:cNvSpPr>
          <p:nvPr>
            <p:ph sz="quarter" idx="13"/>
          </p:nvPr>
        </p:nvSpPr>
        <p:spPr/>
        <p:txBody>
          <a:bodyPr>
            <a:normAutofit fontScale="92500" lnSpcReduction="20000"/>
          </a:bodyPr>
          <a:lstStyle/>
          <a:p>
            <a:r>
              <a:rPr lang="en-US" b="1" dirty="0"/>
              <a:t>RT-CH-110a.1. Gross global Scope 1 emissions, percentage covered under emissions-limiting regulations</a:t>
            </a:r>
          </a:p>
          <a:p>
            <a:pPr marL="611187" lvl="1" indent="-342900">
              <a:buFont typeface="+mj-lt"/>
              <a:buAutoNum type="arabicPeriod"/>
            </a:pPr>
            <a:r>
              <a:rPr lang="en-US" dirty="0"/>
              <a:t>Disclose its </a:t>
            </a:r>
            <a:r>
              <a:rPr lang="en-US" b="1" u="sng" dirty="0"/>
              <a:t>gross</a:t>
            </a:r>
            <a:r>
              <a:rPr lang="en-US" dirty="0"/>
              <a:t> global Scope 1 greenhouse gas (GHG) emissions to the atmosphere of the seven GHGs covered under the Kyoto Protocol—carbon dioxide (CO2), methane (CH4), nitrous oxide (N2O), hydrofluorocarbons (HFCs), perfluorocarbons (PFCs), sulfur hexafluoride (SF6), and nitrogen trifluoride (NF3).</a:t>
            </a:r>
          </a:p>
          <a:p>
            <a:pPr marL="882650" lvl="2" indent="-342900"/>
            <a:r>
              <a:rPr lang="en-US" dirty="0"/>
              <a:t>GHGs consolidated and disclosed in metric tons of carbon dioxide equivalents (CO2-e) using GWP values is the Intergovernmental Panel on Climate Change (IPCC) Fifth Assessment Report (2014)</a:t>
            </a:r>
          </a:p>
          <a:p>
            <a:pPr marL="882650" lvl="2" indent="-342900"/>
            <a:r>
              <a:rPr lang="en-US" dirty="0"/>
              <a:t>Gross emissions are GHGs emitted into the atmosphere before accounting for offsets, credits, or other similar mechanisms that have reduced or compensated for emissions</a:t>
            </a:r>
          </a:p>
          <a:p>
            <a:pPr marL="611187" lvl="1" indent="-342900">
              <a:buFont typeface="+mj-lt"/>
              <a:buAutoNum type="arabicPeriod"/>
            </a:pPr>
            <a:r>
              <a:rPr lang="en-US" dirty="0"/>
              <a:t>Scope 1 emissions are defined and shall be calculated according to the methodology contained in the </a:t>
            </a:r>
            <a:r>
              <a:rPr lang="en-US" dirty="0">
                <a:hlinkClick r:id="rId2"/>
              </a:rPr>
              <a:t>GHG Protocol</a:t>
            </a:r>
            <a:r>
              <a:rPr lang="en-US" dirty="0"/>
              <a:t>.  Note:  We are reporting gross scope 1 emissions for Celanese owned and/or operated assets (operational control approach)</a:t>
            </a:r>
          </a:p>
          <a:p>
            <a:pPr marL="611187" lvl="1" indent="-342900">
              <a:buFont typeface="+mj-lt"/>
              <a:buAutoNum type="arabicPeriod"/>
            </a:pPr>
            <a:r>
              <a:rPr lang="en-US" dirty="0"/>
              <a:t>Disclose the % of gross global Scope 1 GHG emissions covered under an emissions-limiting regulation or program</a:t>
            </a:r>
          </a:p>
          <a:p>
            <a:pPr marL="611187" lvl="1" indent="-342900">
              <a:buFont typeface="+mj-lt"/>
              <a:buAutoNum type="arabicPeriod"/>
            </a:pPr>
            <a:r>
              <a:rPr lang="en-US" dirty="0"/>
              <a:t>Discuss changes in emissions from the previous reporting period.  For example: emissions reductions, divestment, acquisition, mergers, changes in output, and/or changes in calculation methodology.</a:t>
            </a:r>
          </a:p>
        </p:txBody>
      </p:sp>
      <p:sp>
        <p:nvSpPr>
          <p:cNvPr id="4" name="Footer Placeholder 3">
            <a:extLst>
              <a:ext uri="{FF2B5EF4-FFF2-40B4-BE49-F238E27FC236}">
                <a16:creationId xmlns:a16="http://schemas.microsoft.com/office/drawing/2014/main" id="{AAF9A13C-831F-4BE6-82AE-33BEF2AF93F9}"/>
              </a:ext>
            </a:extLst>
          </p:cNvPr>
          <p:cNvSpPr>
            <a:spLocks noGrp="1"/>
          </p:cNvSpPr>
          <p:nvPr>
            <p:ph type="ftr" sz="quarter" idx="14"/>
          </p:nvPr>
        </p:nvSpPr>
        <p:spPr/>
        <p:txBody>
          <a:bodyPr/>
          <a:lstStyle/>
          <a:p>
            <a:pPr algn="l"/>
            <a:r>
              <a:rPr lang="en-US" noProof="0"/>
              <a:t>internal / external/ confidential </a:t>
            </a:r>
          </a:p>
        </p:txBody>
      </p:sp>
      <p:sp>
        <p:nvSpPr>
          <p:cNvPr id="5" name="Slide Number Placeholder 4">
            <a:extLst>
              <a:ext uri="{FF2B5EF4-FFF2-40B4-BE49-F238E27FC236}">
                <a16:creationId xmlns:a16="http://schemas.microsoft.com/office/drawing/2014/main" id="{94861139-C742-4796-8DAA-1C54FECF55BD}"/>
              </a:ext>
            </a:extLst>
          </p:cNvPr>
          <p:cNvSpPr>
            <a:spLocks noGrp="1"/>
          </p:cNvSpPr>
          <p:nvPr>
            <p:ph type="sldNum" sz="quarter" idx="15"/>
          </p:nvPr>
        </p:nvSpPr>
        <p:spPr/>
        <p:txBody>
          <a:bodyPr/>
          <a:lstStyle/>
          <a:p>
            <a:fld id="{90223409-09FC-4660-A923-5454ABA2BCF5}" type="slidenum">
              <a:rPr lang="en-US" noProof="0" smtClean="0"/>
              <a:pPr/>
              <a:t>9</a:t>
            </a:fld>
            <a:endParaRPr lang="en-US" noProof="0"/>
          </a:p>
        </p:txBody>
      </p:sp>
    </p:spTree>
    <p:extLst>
      <p:ext uri="{BB962C8B-B14F-4D97-AF65-F5344CB8AC3E}">
        <p14:creationId xmlns:p14="http://schemas.microsoft.com/office/powerpoint/2010/main" val="1608301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elanese Corporation">
  <a:themeElements>
    <a:clrScheme name="Benutzerdefiniert 15">
      <a:dk1>
        <a:srgbClr val="262626"/>
      </a:dk1>
      <a:lt1>
        <a:sysClr val="window" lastClr="FFFFFF"/>
      </a:lt1>
      <a:dk2>
        <a:srgbClr val="F05500"/>
      </a:dk2>
      <a:lt2>
        <a:srgbClr val="D8D8D0"/>
      </a:lt2>
      <a:accent1>
        <a:srgbClr val="92D050"/>
      </a:accent1>
      <a:accent2>
        <a:srgbClr val="7C4199"/>
      </a:accent2>
      <a:accent3>
        <a:srgbClr val="00A8E1"/>
      </a:accent3>
      <a:accent4>
        <a:srgbClr val="F05500"/>
      </a:accent4>
      <a:accent5>
        <a:srgbClr val="D84295"/>
      </a:accent5>
      <a:accent6>
        <a:srgbClr val="EA1C2C"/>
      </a:accent6>
      <a:hlink>
        <a:srgbClr val="F79300"/>
      </a:hlink>
      <a:folHlink>
        <a:srgbClr val="FFD000"/>
      </a:folHlink>
    </a:clrScheme>
    <a:fontScheme name="Celanese Heading">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79300"/>
    </a:custClr>
    <a:custClr name="Yellow">
      <a:srgbClr val="FFD000"/>
    </a:custClr>
    <a:custClr name="Green">
      <a:srgbClr val="D6E03D"/>
    </a:custClr>
    <a:custClr name="Text">
      <a:srgbClr val="4D4D4D"/>
    </a:custClr>
  </a:custClrLst>
  <a:extLst>
    <a:ext uri="{05A4C25C-085E-4340-85A3-A5531E510DB2}">
      <thm15:themeFamily xmlns:thm15="http://schemas.microsoft.com/office/thememl/2012/main" name="Celanese_Presentation_Template.potx" id="{835A62B2-68F2-49AB-BF27-F15613FFB878}" vid="{16A20D10-67B5-4254-BD51-EAE380EF28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99F464A8F17043BC8A37F90E6A787C" ma:contentTypeVersion="3" ma:contentTypeDescription="Create a new document." ma:contentTypeScope="" ma:versionID="3e49a214861782bfc71bc641d1632373">
  <xsd:schema xmlns:xsd="http://www.w3.org/2001/XMLSchema" xmlns:xs="http://www.w3.org/2001/XMLSchema" xmlns:p="http://schemas.microsoft.com/office/2006/metadata/properties" targetNamespace="http://schemas.microsoft.com/office/2006/metadata/properties" ma:root="true" ma:fieldsID="cbae2d32f3c04f83066741f84dce9b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46F7293-13F6-43B0-8CCF-1B15504F19BD}">
  <ds:schemaRefs>
    <ds:schemaRef ds:uri="http://schemas.microsoft.com/sharepoint/v3/contenttype/forms"/>
  </ds:schemaRefs>
</ds:datastoreItem>
</file>

<file path=customXml/itemProps2.xml><?xml version="1.0" encoding="utf-8"?>
<ds:datastoreItem xmlns:ds="http://schemas.openxmlformats.org/officeDocument/2006/customXml" ds:itemID="{02A9D3AF-71FB-4A29-807A-B8304C001E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244EC27-3FBB-4512-B2AA-4A0824971B5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Celanese_Presentation_Template</Template>
  <TotalTime>8130</TotalTime>
  <Words>4230</Words>
  <Application>Microsoft Office PowerPoint</Application>
  <PresentationFormat>On-screen Show (16:9)</PresentationFormat>
  <Paragraphs>439</Paragraphs>
  <Slides>28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Calibri</vt:lpstr>
      <vt:lpstr>Verdana</vt:lpstr>
      <vt:lpstr>Celanese Corporation</vt:lpstr>
      <vt:lpstr>think-cell Folie</vt:lpstr>
      <vt:lpstr>Sustainability Accounting Standards Board (SASB)</vt:lpstr>
      <vt:lpstr>Purpose of the Meeting</vt:lpstr>
      <vt:lpstr>The ESG Process</vt:lpstr>
      <vt:lpstr>Metrics - New Standard, New Tool</vt:lpstr>
      <vt:lpstr>Metrio Upgrades                                                Time Line</vt:lpstr>
      <vt:lpstr>Expectations for Validators / Approver </vt:lpstr>
      <vt:lpstr>Energy Requirement</vt:lpstr>
      <vt:lpstr>Energy Requirement</vt:lpstr>
      <vt:lpstr>GHG Requirements</vt:lpstr>
      <vt:lpstr>GHG Requirements</vt:lpstr>
      <vt:lpstr>SASB Data Requirements and CE Gaps Identified</vt:lpstr>
      <vt:lpstr>Energy</vt:lpstr>
      <vt:lpstr>Energy - Purchased Energy, excluding mobile and steam or electricity combustion sources</vt:lpstr>
      <vt:lpstr>Energy - Fuel for steam and electricity generation</vt:lpstr>
      <vt:lpstr>Energy - Purchased Energy, mobile combustion</vt:lpstr>
      <vt:lpstr>Self-generated electricity (excl. from fuels)</vt:lpstr>
      <vt:lpstr>Renewable power purchase agreements</vt:lpstr>
      <vt:lpstr>Energy saved due to efficiency improvements</vt:lpstr>
      <vt:lpstr>GHG – Scope 1 and Scope 2</vt:lpstr>
      <vt:lpstr>Refrigerant Gas Loss</vt:lpstr>
      <vt:lpstr>Process Emissions, incl. CO₂ Vents to Atmosphere</vt:lpstr>
      <vt:lpstr>Emissions from Vent Gas Abatement and Control  (w/o steam generation)</vt:lpstr>
      <vt:lpstr>Celanese On-site Waste Incineration</vt:lpstr>
      <vt:lpstr>Celanese On-site Wastewater Treatment Emissions</vt:lpstr>
      <vt:lpstr>Celanese On-site Landfill Emissions</vt:lpstr>
      <vt:lpstr>GHG emissions discussion and analysis</vt:lpstr>
      <vt:lpstr>Emission Reduction Initiatives</vt:lpstr>
      <vt:lpstr>GHG Emission Factors</vt:lpstr>
    </vt:vector>
  </TitlesOfParts>
  <Company>Celanese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Accounting Standards Board (SASB)</dc:title>
  <dc:creator>Hubbard, Darren, Celanese</dc:creator>
  <cp:lastModifiedBy>Hubbard, Darren, Celanese</cp:lastModifiedBy>
  <cp:revision>29</cp:revision>
  <cp:lastPrinted>2016-01-27T12:37:59Z</cp:lastPrinted>
  <dcterms:created xsi:type="dcterms:W3CDTF">2020-12-03T16:42:46Z</dcterms:created>
  <dcterms:modified xsi:type="dcterms:W3CDTF">2020-12-15T14:34:48Z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0x0101009299F464A8F17043BC8A37F90E6A787C</vt:lpwstr>
  </property>
  <property fmtid="{D5CDD505-2E9C-101B-9397-08002B2CF9AE}" pid="3" name="_dlc_DocIdItemGuid">
    <vt:lpwstr>0e8a582e-72c9-4cd7-b843-c6ef4c3cd44c</vt:lpwstr>
  </property>
</Properties>
</file>